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54" r:id="rId3"/>
  </p:sldMasterIdLst>
  <p:notesMasterIdLst>
    <p:notesMasterId r:id="rId39"/>
  </p:notesMasterIdLst>
  <p:handoutMasterIdLst>
    <p:handoutMasterId r:id="rId40"/>
  </p:handoutMasterIdLst>
  <p:sldIdLst>
    <p:sldId id="259" r:id="rId4"/>
    <p:sldId id="359" r:id="rId5"/>
    <p:sldId id="360" r:id="rId6"/>
    <p:sldId id="361" r:id="rId7"/>
    <p:sldId id="345" r:id="rId8"/>
    <p:sldId id="346" r:id="rId9"/>
    <p:sldId id="347" r:id="rId10"/>
    <p:sldId id="348" r:id="rId11"/>
    <p:sldId id="349" r:id="rId12"/>
    <p:sldId id="350" r:id="rId13"/>
    <p:sldId id="351" r:id="rId14"/>
    <p:sldId id="344" r:id="rId15"/>
    <p:sldId id="256" r:id="rId16"/>
    <p:sldId id="310" r:id="rId17"/>
    <p:sldId id="281" r:id="rId18"/>
    <p:sldId id="285" r:id="rId19"/>
    <p:sldId id="263" r:id="rId20"/>
    <p:sldId id="335" r:id="rId21"/>
    <p:sldId id="282" r:id="rId22"/>
    <p:sldId id="337" r:id="rId23"/>
    <p:sldId id="336" r:id="rId24"/>
    <p:sldId id="338" r:id="rId25"/>
    <p:sldId id="339" r:id="rId26"/>
    <p:sldId id="340" r:id="rId27"/>
    <p:sldId id="341" r:id="rId28"/>
    <p:sldId id="342" r:id="rId29"/>
    <p:sldId id="343" r:id="rId30"/>
    <p:sldId id="352" r:id="rId31"/>
    <p:sldId id="353" r:id="rId32"/>
    <p:sldId id="354" r:id="rId33"/>
    <p:sldId id="355" r:id="rId34"/>
    <p:sldId id="356" r:id="rId35"/>
    <p:sldId id="357" r:id="rId36"/>
    <p:sldId id="358" r:id="rId37"/>
    <p:sldId id="286" r:id="rId38"/>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97">
          <p15:clr>
            <a:srgbClr val="A4A3A4"/>
          </p15:clr>
        </p15:guide>
        <p15:guide id="2" pos="28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A2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5"/>
    <p:restoredTop sz="94660"/>
  </p:normalViewPr>
  <p:slideViewPr>
    <p:cSldViewPr snapToGrid="0" showGuides="1">
      <p:cViewPr varScale="1">
        <p:scale>
          <a:sx n="108" d="100"/>
          <a:sy n="108" d="100"/>
        </p:scale>
        <p:origin x="216" y="624"/>
      </p:cViewPr>
      <p:guideLst>
        <p:guide orient="horz" pos="2197"/>
        <p:guide pos="2810"/>
      </p:guideLst>
    </p:cSldViewPr>
  </p:slideViewPr>
  <p:notesTextViewPr>
    <p:cViewPr>
      <p:scale>
        <a:sx n="1" d="1"/>
        <a:sy n="1" d="1"/>
      </p:scale>
      <p:origin x="0" y="0"/>
    </p:cViewPr>
  </p:notesTextViewPr>
  <p:sorterViewPr showFormatting="0">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t>2020/5/28</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t>‹N›</a:t>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t>2020/5/28</a:t>
            </a:fld>
            <a:endParaRPr lang="zh-CN" altLang="en-US" strike="noStrike" noProof="1"/>
          </a:p>
        </p:txBody>
      </p:sp>
      <p:sp>
        <p:nvSpPr>
          <p:cNvPr id="410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Click to edit Master text style</a:t>
            </a:r>
          </a:p>
          <a:p>
            <a:pPr lvl="1" indent="0"/>
            <a:r>
              <a:rPr lang="zh-CN" altLang="en-US"/>
              <a:t>Second level</a:t>
            </a:r>
          </a:p>
          <a:p>
            <a:pPr lvl="2" indent="0"/>
            <a:r>
              <a:rPr lang="zh-CN" altLang="en-US"/>
              <a:t>Third level</a:t>
            </a:r>
          </a:p>
          <a:p>
            <a:pPr lvl="3" indent="0"/>
            <a:r>
              <a:rPr lang="zh-CN" altLang="en-US"/>
              <a:t>Fourth level</a:t>
            </a:r>
          </a:p>
          <a:p>
            <a:pPr lvl="4" indent="0"/>
            <a:r>
              <a:rPr lang="zh-CN" altLang="en-US"/>
              <a:t>Fifth level</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t>‹N›</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extLst>
      <p:ext uri="{BB962C8B-B14F-4D97-AF65-F5344CB8AC3E}">
        <p14:creationId xmlns:p14="http://schemas.microsoft.com/office/powerpoint/2010/main" val="897153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extLst>
      <p:ext uri="{BB962C8B-B14F-4D97-AF65-F5344CB8AC3E}">
        <p14:creationId xmlns:p14="http://schemas.microsoft.com/office/powerpoint/2010/main" val="142635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extLst>
      <p:ext uri="{BB962C8B-B14F-4D97-AF65-F5344CB8AC3E}">
        <p14:creationId xmlns:p14="http://schemas.microsoft.com/office/powerpoint/2010/main" val="4051230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extLst>
      <p:ext uri="{BB962C8B-B14F-4D97-AF65-F5344CB8AC3E}">
        <p14:creationId xmlns:p14="http://schemas.microsoft.com/office/powerpoint/2010/main" val="691538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extLst>
      <p:ext uri="{BB962C8B-B14F-4D97-AF65-F5344CB8AC3E}">
        <p14:creationId xmlns:p14="http://schemas.microsoft.com/office/powerpoint/2010/main" val="256892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extLst>
      <p:ext uri="{BB962C8B-B14F-4D97-AF65-F5344CB8AC3E}">
        <p14:creationId xmlns:p14="http://schemas.microsoft.com/office/powerpoint/2010/main" val="883388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a:ln/>
        </p:spPr>
      </p:sp>
      <p:sp>
        <p:nvSpPr>
          <p:cNvPr id="10242" name="Text Placeholder 2"/>
          <p:cNvSpPr>
            <a:spLocks noGrp="1"/>
          </p:cNvSpPr>
          <p:nvPr>
            <p:ph type="body"/>
          </p:nvPr>
        </p:nvSpPr>
        <p:spPr>
          <a:ln/>
        </p:spPr>
        <p:txBody>
          <a:bodyPr lIns="91440" tIns="45720" rIns="91440" bIns="45720" anchor="t"/>
          <a:lstStyle/>
          <a:p>
            <a:pPr lvl="0"/>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p:sp>
      <p:sp>
        <p:nvSpPr>
          <p:cNvPr id="10242" name="Text Placeholder 2"/>
          <p:cNvSpPr>
            <a:spLocks noGrp="1"/>
          </p:cNvSpPr>
          <p:nvPr>
            <p:ph type="body"/>
          </p:nvPr>
        </p:nvSpPr>
        <p:spPr/>
        <p:txBody>
          <a:bodyPr lIns="91440" tIns="45720" rIns="91440" bIns="45720" anchor="t"/>
          <a:lstStyle/>
          <a:p>
            <a:pPr lvl="0"/>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38300"/>
            <a:ext cx="9144000" cy="1136650"/>
          </a:xfrm>
        </p:spPr>
        <p:txBody>
          <a:bodyPr anchor="b"/>
          <a:lstStyle>
            <a:lvl1pPr algn="ctr">
              <a:defRPr sz="5400"/>
            </a:lvl1pPr>
          </a:lstStyle>
          <a:p>
            <a:pPr fontAlgn="auto"/>
            <a:r>
              <a:rPr lang="zh-CN" altLang="en-US" strike="noStrike" noProof="1"/>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text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Click to edit Master title style</a:t>
            </a:r>
          </a:p>
        </p:txBody>
      </p:sp>
      <p:sp>
        <p:nvSpPr>
          <p:cNvPr id="3" name="内容占位符 2"/>
          <p:cNvSpPr>
            <a:spLocks noGrp="1"/>
          </p:cNvSpPr>
          <p:nvPr>
            <p:ph idx="1" hasCustomPrompt="1"/>
          </p:nvPr>
        </p:nvSpPr>
        <p:spPr/>
        <p:txBody>
          <a:bodyPr/>
          <a:lstStyle/>
          <a:p>
            <a:pPr lvl="0" fontAlgn="auto"/>
            <a:r>
              <a:rPr lang="zh-CN" altLang="en-US" strike="noStrike" noProof="1"/>
              <a:t>Click to edit Master text style</a:t>
            </a:r>
          </a:p>
          <a:p>
            <a:pPr lvl="1" fontAlgn="auto"/>
            <a:r>
              <a:rPr lang="zh-CN" altLang="en-US" strike="noStrike" noProof="1"/>
              <a:t>Second level</a:t>
            </a:r>
          </a:p>
          <a:p>
            <a:pPr lvl="2" fontAlgn="auto"/>
            <a:r>
              <a:rPr lang="zh-CN" altLang="en-US" strike="noStrike" noProof="1"/>
              <a:t>Third level</a:t>
            </a:r>
          </a:p>
          <a:p>
            <a:pPr lvl="3" fontAlgn="auto"/>
            <a:r>
              <a:rPr lang="zh-CN" altLang="en-US" strike="noStrike" noProof="1"/>
              <a:t>Fourth level</a:t>
            </a:r>
          </a:p>
          <a:p>
            <a:pPr lvl="4" fontAlgn="auto"/>
            <a:r>
              <a:rPr lang="zh-CN" alt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38300"/>
            <a:ext cx="9144000" cy="1136650"/>
          </a:xfrm>
        </p:spPr>
        <p:txBody>
          <a:bodyPr anchor="b"/>
          <a:lstStyle>
            <a:lvl1pPr algn="ctr">
              <a:defRPr sz="5400"/>
            </a:lvl1pPr>
          </a:lstStyle>
          <a:p>
            <a:pPr fontAlgn="auto"/>
            <a:r>
              <a:rPr lang="zh-CN" altLang="en-US" strike="noStrike" noProof="1"/>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text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Click to edit Master title style</a:t>
            </a:r>
          </a:p>
        </p:txBody>
      </p:sp>
      <p:sp>
        <p:nvSpPr>
          <p:cNvPr id="3" name="内容占位符 2"/>
          <p:cNvSpPr>
            <a:spLocks noGrp="1"/>
          </p:cNvSpPr>
          <p:nvPr>
            <p:ph idx="1" hasCustomPrompt="1"/>
          </p:nvPr>
        </p:nvSpPr>
        <p:spPr/>
        <p:txBody>
          <a:bodyPr/>
          <a:lstStyle/>
          <a:p>
            <a:pPr lvl="0" fontAlgn="auto"/>
            <a:r>
              <a:rPr lang="zh-CN" altLang="en-US" strike="noStrike" noProof="1"/>
              <a:t>Click to edit Master text style</a:t>
            </a:r>
          </a:p>
          <a:p>
            <a:pPr lvl="1" fontAlgn="auto"/>
            <a:r>
              <a:rPr lang="zh-CN" altLang="en-US" strike="noStrike" noProof="1"/>
              <a:t>Second level</a:t>
            </a:r>
          </a:p>
          <a:p>
            <a:pPr lvl="2" fontAlgn="auto"/>
            <a:r>
              <a:rPr lang="zh-CN" altLang="en-US" strike="noStrike" noProof="1"/>
              <a:t>Third level</a:t>
            </a:r>
          </a:p>
          <a:p>
            <a:pPr lvl="3" fontAlgn="auto"/>
            <a:r>
              <a:rPr lang="zh-CN" altLang="en-US" strike="noStrike" noProof="1"/>
              <a:t>Fourth level</a:t>
            </a:r>
          </a:p>
          <a:p>
            <a:pPr lvl="4" fontAlgn="auto"/>
            <a:r>
              <a:rPr lang="zh-CN" alt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38300"/>
            <a:ext cx="9144000" cy="1136650"/>
          </a:xfrm>
        </p:spPr>
        <p:txBody>
          <a:bodyPr anchor="b"/>
          <a:lstStyle>
            <a:lvl1pPr algn="ctr">
              <a:defRPr sz="5400"/>
            </a:lvl1pPr>
          </a:lstStyle>
          <a:p>
            <a:pPr fontAlgn="auto"/>
            <a:r>
              <a:rPr lang="zh-CN" altLang="en-US" strike="noStrike" noProof="1"/>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text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Click to edit Master title style</a:t>
            </a:r>
          </a:p>
        </p:txBody>
      </p:sp>
      <p:sp>
        <p:nvSpPr>
          <p:cNvPr id="3" name="内容占位符 2"/>
          <p:cNvSpPr>
            <a:spLocks noGrp="1"/>
          </p:cNvSpPr>
          <p:nvPr>
            <p:ph idx="1" hasCustomPrompt="1"/>
          </p:nvPr>
        </p:nvSpPr>
        <p:spPr/>
        <p:txBody>
          <a:bodyPr/>
          <a:lstStyle/>
          <a:p>
            <a:pPr lvl="0" fontAlgn="auto"/>
            <a:r>
              <a:rPr lang="zh-CN" altLang="en-US" strike="noStrike" noProof="1"/>
              <a:t>Click to edit Master text style</a:t>
            </a:r>
          </a:p>
          <a:p>
            <a:pPr lvl="1" fontAlgn="auto"/>
            <a:r>
              <a:rPr lang="zh-CN" altLang="en-US" strike="noStrike" noProof="1"/>
              <a:t>Second level</a:t>
            </a:r>
          </a:p>
          <a:p>
            <a:pPr lvl="2" fontAlgn="auto"/>
            <a:r>
              <a:rPr lang="zh-CN" altLang="en-US" strike="noStrike" noProof="1"/>
              <a:t>Third level</a:t>
            </a:r>
          </a:p>
          <a:p>
            <a:pPr lvl="3" fontAlgn="auto"/>
            <a:r>
              <a:rPr lang="zh-CN" altLang="en-US" strike="noStrike" noProof="1"/>
              <a:t>Fourth level</a:t>
            </a:r>
          </a:p>
          <a:p>
            <a:pPr lvl="4" fontAlgn="auto"/>
            <a:r>
              <a:rPr lang="zh-CN" alt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0"/>
            <a:r>
              <a:rPr lang="zh-CN" altLang="en-US" dirty="0"/>
              <a:t>Click to edit Master text style</a:t>
            </a:r>
          </a:p>
          <a:p>
            <a:pPr lvl="1" indent="-228600"/>
            <a:r>
              <a:rPr lang="zh-CN" altLang="en-US" dirty="0"/>
              <a:t>Second level</a:t>
            </a:r>
          </a:p>
          <a:p>
            <a:pPr lvl="2" indent="-228600"/>
            <a:r>
              <a:rPr lang="zh-CN" altLang="en-US" dirty="0"/>
              <a:t>Third level</a:t>
            </a:r>
          </a:p>
          <a:p>
            <a:pPr lvl="3" indent="-228600"/>
            <a:r>
              <a:rPr lang="zh-CN" altLang="en-US" dirty="0"/>
              <a:t>Fourth level</a:t>
            </a:r>
          </a:p>
          <a:p>
            <a:pPr lvl="4" indent="-228600"/>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2051" name="文本占位符 2"/>
          <p:cNvSpPr>
            <a:spLocks noGrp="1"/>
          </p:cNvSpPr>
          <p:nvPr>
            <p:ph type="body"/>
          </p:nvPr>
        </p:nvSpPr>
        <p:spPr>
          <a:xfrm>
            <a:off x="838200" y="1825625"/>
            <a:ext cx="10515600" cy="4351338"/>
          </a:xfrm>
          <a:prstGeom prst="rect">
            <a:avLst/>
          </a:prstGeom>
          <a:noFill/>
          <a:ln w="9525">
            <a:noFill/>
          </a:ln>
        </p:spPr>
        <p:txBody>
          <a:bodyPr anchor="t"/>
          <a:lstStyle/>
          <a:p>
            <a:pPr lvl="0"/>
            <a:r>
              <a:rPr lang="zh-CN" altLang="en-US" dirty="0"/>
              <a:t>Click to edit Master text style</a:t>
            </a:r>
          </a:p>
          <a:p>
            <a:pPr lvl="1" indent="-228600"/>
            <a:r>
              <a:rPr lang="zh-CN" altLang="en-US" dirty="0"/>
              <a:t>Second level</a:t>
            </a:r>
          </a:p>
          <a:p>
            <a:pPr lvl="2" indent="-228600"/>
            <a:r>
              <a:rPr lang="zh-CN" altLang="en-US" dirty="0"/>
              <a:t>Third level</a:t>
            </a:r>
          </a:p>
          <a:p>
            <a:pPr lvl="3" indent="-228600"/>
            <a:r>
              <a:rPr lang="zh-CN" altLang="en-US" dirty="0"/>
              <a:t>Fourth level</a:t>
            </a:r>
          </a:p>
          <a:p>
            <a:pPr lvl="4" indent="-228600"/>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0"/>
            <a:r>
              <a:rPr lang="zh-CN" altLang="en-US" dirty="0"/>
              <a:t>Click to edit Master text style</a:t>
            </a:r>
          </a:p>
          <a:p>
            <a:pPr lvl="1" indent="-228600"/>
            <a:r>
              <a:rPr lang="zh-CN" altLang="en-US" dirty="0"/>
              <a:t>Second level</a:t>
            </a:r>
          </a:p>
          <a:p>
            <a:pPr lvl="2" indent="-228600"/>
            <a:r>
              <a:rPr lang="zh-CN" altLang="en-US" dirty="0"/>
              <a:t>Third level</a:t>
            </a:r>
          </a:p>
          <a:p>
            <a:pPr lvl="3" indent="-228600"/>
            <a:r>
              <a:rPr lang="zh-CN" altLang="en-US" dirty="0"/>
              <a:t>Fourth level</a:t>
            </a:r>
          </a:p>
          <a:p>
            <a:pPr lvl="4" indent="-228600"/>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video" Target="https://www.youtube.com/embed/qv295bPE5Qw?feature=oemb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5122"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50988" y="2559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601913" y="2097088"/>
            <a:ext cx="2001838"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60875" y="3036888"/>
            <a:ext cx="530225"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5129" name="组合 2"/>
          <p:cNvGrpSpPr/>
          <p:nvPr/>
        </p:nvGrpSpPr>
        <p:grpSpPr>
          <a:xfrm>
            <a:off x="5087303" y="2559050"/>
            <a:ext cx="6687820" cy="1600200"/>
            <a:chOff x="5290262" y="2596706"/>
            <a:chExt cx="6688512" cy="1600803"/>
          </a:xfrm>
        </p:grpSpPr>
        <p:sp>
          <p:nvSpPr>
            <p:cNvPr id="5130" name="文本框 14"/>
            <p:cNvSpPr txBox="1"/>
            <p:nvPr/>
          </p:nvSpPr>
          <p:spPr>
            <a:xfrm>
              <a:off x="5290262" y="2596706"/>
              <a:ext cx="6688512" cy="1199332"/>
            </a:xfrm>
            <a:prstGeom prst="rect">
              <a:avLst/>
            </a:prstGeom>
            <a:noFill/>
            <a:ln w="9525">
              <a:noFill/>
            </a:ln>
          </p:spPr>
          <p:txBody>
            <a:bodyPr wrap="square" anchor="t">
              <a:spAutoFit/>
            </a:bodyPr>
            <a:lstStyle/>
            <a:p>
              <a:r>
                <a:rPr lang="it-IT" altLang="en-US" sz="7200" b="1" dirty="0">
                  <a:solidFill>
                    <a:schemeClr val="bg1"/>
                  </a:solidFill>
                  <a:latin typeface="Microsoft YaHei" panose="020B0503020204020204" pitchFamily="34" charset="-122"/>
                  <a:ea typeface="Microsoft YaHei" panose="020B0503020204020204" pitchFamily="34" charset="-122"/>
                </a:rPr>
                <a:t>Look at M.E.</a:t>
              </a:r>
            </a:p>
          </p:txBody>
        </p:sp>
        <p:sp>
          <p:nvSpPr>
            <p:cNvPr id="5131" name="文本框 35"/>
            <p:cNvSpPr txBox="1"/>
            <p:nvPr/>
          </p:nvSpPr>
          <p:spPr>
            <a:xfrm>
              <a:off x="5516337" y="3828903"/>
              <a:ext cx="4952406" cy="368606"/>
            </a:xfrm>
            <a:prstGeom prst="rect">
              <a:avLst/>
            </a:prstGeom>
            <a:noFill/>
            <a:ln w="9525">
              <a:noFill/>
            </a:ln>
          </p:spPr>
          <p:txBody>
            <a:bodyPr anchor="t">
              <a:spAutoFit/>
            </a:bodyPr>
            <a:lstStyle/>
            <a:p>
              <a:pPr algn="dist"/>
              <a:r>
                <a:rPr lang="it-IT" altLang="en-US" dirty="0">
                  <a:solidFill>
                    <a:schemeClr val="bg1"/>
                  </a:solidFill>
                  <a:latin typeface="Microsoft YaHei" panose="020B0503020204020204" pitchFamily="34" charset="-122"/>
                  <a:ea typeface="Microsoft YaHei" panose="020B0503020204020204" pitchFamily="34" charset="-122"/>
                </a:rPr>
                <a:t>The new museum experience</a:t>
              </a:r>
            </a:p>
          </p:txBody>
        </p:sp>
      </p:grpSp>
      <p:cxnSp>
        <p:nvCxnSpPr>
          <p:cNvPr id="4" name="直接连接符 3"/>
          <p:cNvCxnSpPr/>
          <p:nvPr/>
        </p:nvCxnSpPr>
        <p:spPr>
          <a:xfrm>
            <a:off x="6154738" y="24193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13238" y="4367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8"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2</a:t>
            </a:r>
          </a:p>
        </p:txBody>
      </p:sp>
      <p:sp>
        <p:nvSpPr>
          <p:cNvPr id="12299" name="文本框 14"/>
          <p:cNvSpPr txBox="1"/>
          <p:nvPr/>
        </p:nvSpPr>
        <p:spPr>
          <a:xfrm>
            <a:off x="5435283" y="2644775"/>
            <a:ext cx="5473700" cy="1568450"/>
          </a:xfrm>
          <a:prstGeom prst="rect">
            <a:avLst/>
          </a:prstGeom>
          <a:noFill/>
          <a:ln w="9525">
            <a:noFill/>
          </a:ln>
        </p:spPr>
        <p:txBody>
          <a:bodyPr wrap="square" anchor="t">
            <a:spAutoFit/>
          </a:bodyPr>
          <a:lstStyle/>
          <a:p>
            <a:pPr algn="ctr"/>
            <a:r>
              <a:rPr lang="it-IT" altLang="zh-CN" sz="4800" b="1" dirty="0">
                <a:solidFill>
                  <a:schemeClr val="bg1"/>
                </a:solidFill>
                <a:latin typeface="Microsoft YaHei" panose="020B0503020204020204" pitchFamily="34" charset="-122"/>
                <a:ea typeface="Microsoft YaHei" panose="020B0503020204020204" pitchFamily="34" charset="-122"/>
              </a:rPr>
              <a:t>Future Implementations</a:t>
            </a:r>
          </a:p>
        </p:txBody>
      </p:sp>
    </p:spTree>
    <p:extLst>
      <p:ext uri="{BB962C8B-B14F-4D97-AF65-F5344CB8AC3E}">
        <p14:creationId xmlns:p14="http://schemas.microsoft.com/office/powerpoint/2010/main" val="227415643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22555" y="155575"/>
            <a:ext cx="4427220"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Future Implementations</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6602095" y="2182495"/>
            <a:ext cx="4646930" cy="3046730"/>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clients are python scripts which emulate the behavior of both the illumination and the smart speakers, which will be replaced with real ones. The web application is still working in progress.</a:t>
            </a:r>
          </a:p>
          <a:p>
            <a:pPr defTabSz="1216025">
              <a:lnSpc>
                <a:spcPct val="120000"/>
              </a:lnSpc>
              <a:spcBef>
                <a:spcPct val="20000"/>
              </a:spcBef>
            </a:pPr>
            <a:endPar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In the final delivery of the project, we intend to collect users' reviews for the different rooms in the museum, focusing on the impact of Look at M.E. by confronting the result of the rooms with and without Look at M.E.</a:t>
            </a:r>
          </a:p>
        </p:txBody>
      </p:sp>
      <p:sp>
        <p:nvSpPr>
          <p:cNvPr id="9220" name="TextBox 13"/>
          <p:cNvSpPr txBox="1"/>
          <p:nvPr/>
        </p:nvSpPr>
        <p:spPr>
          <a:xfrm>
            <a:off x="6602095" y="1462405"/>
            <a:ext cx="4854575" cy="430530"/>
          </a:xfrm>
          <a:prstGeom prst="rect">
            <a:avLst/>
          </a:prstGeom>
          <a:noFill/>
          <a:ln w="9525">
            <a:noFill/>
          </a:ln>
        </p:spPr>
        <p:txBody>
          <a:bodyPr wrap="square" lIns="0" tIns="0" rIns="0" bIns="0" anchor="t">
            <a:spAutoFit/>
          </a:bodyPr>
          <a:lstStyle/>
          <a:p>
            <a:pPr defTabSz="1216025">
              <a:spcBef>
                <a:spcPct val="20000"/>
              </a:spcBef>
            </a:pPr>
            <a:r>
              <a:rPr lang="it-IT" altLang="zh-CN" sz="2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Features and Evaluation</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5" name="Content Placeholder 4" descr="UX-Evaluation"/>
          <p:cNvPicPr>
            <a:picLocks noGrp="1" noChangeAspect="1"/>
          </p:cNvPicPr>
          <p:nvPr>
            <p:ph idx="1"/>
          </p:nvPr>
        </p:nvPicPr>
        <p:blipFill>
          <a:blip r:embed="rId3"/>
          <a:stretch>
            <a:fillRect/>
          </a:stretch>
        </p:blipFill>
        <p:spPr>
          <a:xfrm>
            <a:off x="782320" y="2003425"/>
            <a:ext cx="4746625" cy="3404235"/>
          </a:xfrm>
          <a:prstGeom prst="rect">
            <a:avLst/>
          </a:prstGeom>
        </p:spPr>
      </p:pic>
    </p:spTree>
    <p:extLst>
      <p:ext uri="{BB962C8B-B14F-4D97-AF65-F5344CB8AC3E}">
        <p14:creationId xmlns:p14="http://schemas.microsoft.com/office/powerpoint/2010/main" val="427435401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6146"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50988" y="2559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601913" y="2097088"/>
            <a:ext cx="2001838"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60875" y="3036888"/>
            <a:ext cx="530225"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53" name="文本框 14"/>
          <p:cNvSpPr txBox="1"/>
          <p:nvPr/>
        </p:nvSpPr>
        <p:spPr>
          <a:xfrm>
            <a:off x="5167313" y="2876550"/>
            <a:ext cx="5741987" cy="1106805"/>
          </a:xfrm>
          <a:prstGeom prst="rect">
            <a:avLst/>
          </a:prstGeom>
          <a:noFill/>
          <a:ln w="9525">
            <a:noFill/>
          </a:ln>
        </p:spPr>
        <p:txBody>
          <a:bodyPr wrap="square" anchor="t">
            <a:spAutoFit/>
          </a:bodyPr>
          <a:lstStyle/>
          <a:p>
            <a:r>
              <a:rPr lang="it-IT" altLang="en-US" sz="6600" b="1" dirty="0">
                <a:solidFill>
                  <a:schemeClr val="bg1"/>
                </a:solidFill>
                <a:latin typeface="Microsoft YaHei" panose="020B0503020204020204" pitchFamily="34" charset="-122"/>
                <a:ea typeface="Microsoft YaHei" panose="020B0503020204020204" pitchFamily="34" charset="-122"/>
              </a:rPr>
              <a:t>Demo</a:t>
            </a:r>
          </a:p>
        </p:txBody>
      </p:sp>
      <p:cxnSp>
        <p:nvCxnSpPr>
          <p:cNvPr id="4" name="直接连接符 3"/>
          <p:cNvCxnSpPr/>
          <p:nvPr/>
        </p:nvCxnSpPr>
        <p:spPr>
          <a:xfrm>
            <a:off x="6154738" y="24193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13238" y="4367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739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96BE9A-689C-CA47-BBCD-FA483130E7CD}"/>
              </a:ext>
            </a:extLst>
          </p:cNvPr>
          <p:cNvSpPr>
            <a:spLocks noGrp="1"/>
          </p:cNvSpPr>
          <p:nvPr>
            <p:ph type="ctrTitle"/>
          </p:nvPr>
        </p:nvSpPr>
        <p:spPr/>
        <p:txBody>
          <a:bodyPr/>
          <a:lstStyle/>
          <a:p>
            <a:endParaRPr lang="en-US"/>
          </a:p>
        </p:txBody>
      </p:sp>
      <p:sp>
        <p:nvSpPr>
          <p:cNvPr id="3" name="Sottotitolo 2">
            <a:extLst>
              <a:ext uri="{FF2B5EF4-FFF2-40B4-BE49-F238E27FC236}">
                <a16:creationId xmlns:a16="http://schemas.microsoft.com/office/drawing/2014/main" id="{7CF06670-3738-DB40-8E4F-703CA05AEDBC}"/>
              </a:ext>
            </a:extLst>
          </p:cNvPr>
          <p:cNvSpPr>
            <a:spLocks noGrp="1"/>
          </p:cNvSpPr>
          <p:nvPr>
            <p:ph type="subTitle" idx="1"/>
          </p:nvPr>
        </p:nvSpPr>
        <p:spPr/>
        <p:txBody>
          <a:bodyPr/>
          <a:lstStyle/>
          <a:p>
            <a:endParaRPr lang="en-US"/>
          </a:p>
        </p:txBody>
      </p:sp>
      <p:pic>
        <p:nvPicPr>
          <p:cNvPr id="5" name="Elementi multimediali online 4" descr="Technical Presentation of Look at M.E. - Version of 28/05/2020">
            <a:hlinkClick r:id="" action="ppaction://media"/>
            <a:extLst>
              <a:ext uri="{FF2B5EF4-FFF2-40B4-BE49-F238E27FC236}">
                <a16:creationId xmlns:a16="http://schemas.microsoft.com/office/drawing/2014/main" id="{F9E8BDA7-1079-5C41-9158-B05341D49A17}"/>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638939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6146"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50988" y="2559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601913" y="2097088"/>
            <a:ext cx="2001838"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60875" y="3036888"/>
            <a:ext cx="530225"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53" name="文本框 14"/>
          <p:cNvSpPr txBox="1"/>
          <p:nvPr/>
        </p:nvSpPr>
        <p:spPr>
          <a:xfrm>
            <a:off x="5167313" y="2876550"/>
            <a:ext cx="5741987" cy="1106805"/>
          </a:xfrm>
          <a:prstGeom prst="rect">
            <a:avLst/>
          </a:prstGeom>
          <a:noFill/>
          <a:ln w="9525">
            <a:noFill/>
          </a:ln>
        </p:spPr>
        <p:txBody>
          <a:bodyPr wrap="square" anchor="t">
            <a:spAutoFit/>
          </a:bodyPr>
          <a:lstStyle/>
          <a:p>
            <a:r>
              <a:rPr lang="it-IT" altLang="en-US" sz="6600" b="1" dirty="0">
                <a:solidFill>
                  <a:schemeClr val="bg1"/>
                </a:solidFill>
                <a:latin typeface="Microsoft YaHei" panose="020B0503020204020204" pitchFamily="34" charset="-122"/>
                <a:ea typeface="Microsoft YaHei" panose="020B0503020204020204" pitchFamily="34" charset="-122"/>
              </a:rPr>
              <a:t>Evaluation</a:t>
            </a:r>
          </a:p>
        </p:txBody>
      </p:sp>
      <p:cxnSp>
        <p:nvCxnSpPr>
          <p:cNvPr id="4" name="直接连接符 3"/>
          <p:cNvCxnSpPr/>
          <p:nvPr/>
        </p:nvCxnSpPr>
        <p:spPr>
          <a:xfrm>
            <a:off x="6154738" y="24193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13238" y="4367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7173" name="组合 6"/>
          <p:cNvGrpSpPr/>
          <p:nvPr/>
        </p:nvGrpSpPr>
        <p:grpSpPr>
          <a:xfrm>
            <a:off x="5143500" y="1474788"/>
            <a:ext cx="1249363" cy="873125"/>
            <a:chOff x="1486718" y="2224879"/>
            <a:chExt cx="3440641" cy="2408243"/>
          </a:xfrm>
        </p:grpSpPr>
        <p:sp>
          <p:nvSpPr>
            <p:cNvPr id="12" name="菱形 11"/>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177" name="文本框 14"/>
          <p:cNvSpPr txBox="1"/>
          <p:nvPr/>
        </p:nvSpPr>
        <p:spPr>
          <a:xfrm>
            <a:off x="6529388" y="1681163"/>
            <a:ext cx="3257550" cy="460375"/>
          </a:xfrm>
          <a:prstGeom prst="rect">
            <a:avLst/>
          </a:prstGeom>
          <a:noFill/>
          <a:ln w="9525">
            <a:noFill/>
          </a:ln>
        </p:spPr>
        <p:txBody>
          <a:bodyPr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Overview</a:t>
            </a:r>
          </a:p>
        </p:txBody>
      </p:sp>
      <p:cxnSp>
        <p:nvCxnSpPr>
          <p:cNvPr id="4" name="直接连接符 3"/>
          <p:cNvCxnSpPr/>
          <p:nvPr/>
        </p:nvCxnSpPr>
        <p:spPr>
          <a:xfrm>
            <a:off x="6103938" y="2241550"/>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7179" name="文本框 28"/>
          <p:cNvSpPr txBox="1"/>
          <p:nvPr/>
        </p:nvSpPr>
        <p:spPr>
          <a:xfrm>
            <a:off x="5721350" y="1655763"/>
            <a:ext cx="376238" cy="522287"/>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1</a:t>
            </a:r>
          </a:p>
        </p:txBody>
      </p:sp>
      <p:grpSp>
        <p:nvGrpSpPr>
          <p:cNvPr id="7180" name="组合 34"/>
          <p:cNvGrpSpPr/>
          <p:nvPr/>
        </p:nvGrpSpPr>
        <p:grpSpPr>
          <a:xfrm>
            <a:off x="5143500" y="2486025"/>
            <a:ext cx="1249363" cy="874713"/>
            <a:chOff x="1486718" y="2224879"/>
            <a:chExt cx="3440641" cy="2408243"/>
          </a:xfrm>
        </p:grpSpPr>
        <p:sp>
          <p:nvSpPr>
            <p:cNvPr id="40" name="菱形 39"/>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任意多边形 44"/>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菱形 45"/>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184" name="文本框 36"/>
          <p:cNvSpPr txBox="1"/>
          <p:nvPr/>
        </p:nvSpPr>
        <p:spPr>
          <a:xfrm>
            <a:off x="6529388" y="2692400"/>
            <a:ext cx="3257550" cy="460375"/>
          </a:xfrm>
          <a:prstGeom prst="rect">
            <a:avLst/>
          </a:prstGeom>
          <a:noFill/>
          <a:ln w="9525">
            <a:noFill/>
          </a:ln>
        </p:spPr>
        <p:txBody>
          <a:bodyPr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User</a:t>
            </a:r>
          </a:p>
        </p:txBody>
      </p:sp>
      <p:cxnSp>
        <p:nvCxnSpPr>
          <p:cNvPr id="38" name="直接连接符 37"/>
          <p:cNvCxnSpPr/>
          <p:nvPr/>
        </p:nvCxnSpPr>
        <p:spPr>
          <a:xfrm>
            <a:off x="6103938" y="3252788"/>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7186" name="文本框 38"/>
          <p:cNvSpPr txBox="1"/>
          <p:nvPr/>
        </p:nvSpPr>
        <p:spPr>
          <a:xfrm>
            <a:off x="5721350" y="2667000"/>
            <a:ext cx="376238" cy="523875"/>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2</a:t>
            </a:r>
          </a:p>
        </p:txBody>
      </p:sp>
      <p:grpSp>
        <p:nvGrpSpPr>
          <p:cNvPr id="7187" name="组合 47"/>
          <p:cNvGrpSpPr/>
          <p:nvPr/>
        </p:nvGrpSpPr>
        <p:grpSpPr>
          <a:xfrm>
            <a:off x="5143500" y="3497263"/>
            <a:ext cx="1249363" cy="874712"/>
            <a:chOff x="1486718" y="2224879"/>
            <a:chExt cx="3440641" cy="2408243"/>
          </a:xfrm>
        </p:grpSpPr>
        <p:sp>
          <p:nvSpPr>
            <p:cNvPr id="52" name="菱形 51"/>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3" name="任意多边形 52"/>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4" name="菱形 53"/>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191" name="文本框 48"/>
          <p:cNvSpPr txBox="1"/>
          <p:nvPr/>
        </p:nvSpPr>
        <p:spPr>
          <a:xfrm>
            <a:off x="6529388" y="3703638"/>
            <a:ext cx="3257550" cy="460375"/>
          </a:xfrm>
          <a:prstGeom prst="rect">
            <a:avLst/>
          </a:prstGeom>
          <a:noFill/>
          <a:ln w="9525">
            <a:noFill/>
          </a:ln>
        </p:spPr>
        <p:txBody>
          <a:bodyPr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Technical</a:t>
            </a:r>
          </a:p>
        </p:txBody>
      </p:sp>
      <p:cxnSp>
        <p:nvCxnSpPr>
          <p:cNvPr id="50" name="直接连接符 49"/>
          <p:cNvCxnSpPr/>
          <p:nvPr/>
        </p:nvCxnSpPr>
        <p:spPr>
          <a:xfrm>
            <a:off x="6103938" y="4264025"/>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7193" name="文本框 50"/>
          <p:cNvSpPr txBox="1"/>
          <p:nvPr/>
        </p:nvSpPr>
        <p:spPr>
          <a:xfrm>
            <a:off x="5721350" y="3678238"/>
            <a:ext cx="376238" cy="523875"/>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3</a:t>
            </a:r>
          </a:p>
        </p:txBody>
      </p:sp>
      <p:grpSp>
        <p:nvGrpSpPr>
          <p:cNvPr id="7194" name="组合 55"/>
          <p:cNvGrpSpPr/>
          <p:nvPr/>
        </p:nvGrpSpPr>
        <p:grpSpPr>
          <a:xfrm>
            <a:off x="5143500" y="4510088"/>
            <a:ext cx="1249363" cy="873125"/>
            <a:chOff x="1486718" y="2224879"/>
            <a:chExt cx="3440641" cy="2408243"/>
          </a:xfrm>
        </p:grpSpPr>
        <p:sp>
          <p:nvSpPr>
            <p:cNvPr id="60" name="菱形 59"/>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 name="任意多边形 60"/>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2" name="菱形 61"/>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198" name="文本框 56"/>
          <p:cNvSpPr txBox="1"/>
          <p:nvPr/>
        </p:nvSpPr>
        <p:spPr>
          <a:xfrm>
            <a:off x="6529388" y="4716463"/>
            <a:ext cx="3257550" cy="460375"/>
          </a:xfrm>
          <a:prstGeom prst="rect">
            <a:avLst/>
          </a:prstGeom>
          <a:noFill/>
          <a:ln w="9525">
            <a:noFill/>
          </a:ln>
        </p:spPr>
        <p:txBody>
          <a:bodyPr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Conclusions</a:t>
            </a:r>
          </a:p>
        </p:txBody>
      </p:sp>
      <p:cxnSp>
        <p:nvCxnSpPr>
          <p:cNvPr id="58" name="直接连接符 57"/>
          <p:cNvCxnSpPr/>
          <p:nvPr/>
        </p:nvCxnSpPr>
        <p:spPr>
          <a:xfrm>
            <a:off x="6103938" y="5276850"/>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7200" name="文本框 58"/>
          <p:cNvSpPr txBox="1"/>
          <p:nvPr/>
        </p:nvSpPr>
        <p:spPr>
          <a:xfrm>
            <a:off x="5721350" y="4691063"/>
            <a:ext cx="376238" cy="522287"/>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4</a:t>
            </a:r>
          </a:p>
        </p:txBody>
      </p:sp>
      <p:grpSp>
        <p:nvGrpSpPr>
          <p:cNvPr id="7201" name="组合 12"/>
          <p:cNvGrpSpPr/>
          <p:nvPr/>
        </p:nvGrpSpPr>
        <p:grpSpPr>
          <a:xfrm rot="5400000">
            <a:off x="1684338" y="2224088"/>
            <a:ext cx="3441700" cy="2406650"/>
            <a:chOff x="1486718" y="2224879"/>
            <a:chExt cx="3440641" cy="2408243"/>
          </a:xfrm>
        </p:grpSpPr>
        <p:sp>
          <p:nvSpPr>
            <p:cNvPr id="63" name="菱形 62"/>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 name="任意多边形 63"/>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5" name="菱形 64"/>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205" name="文本框 70"/>
          <p:cNvSpPr txBox="1"/>
          <p:nvPr/>
        </p:nvSpPr>
        <p:spPr>
          <a:xfrm>
            <a:off x="2413000" y="3665538"/>
            <a:ext cx="1984375" cy="460375"/>
          </a:xfrm>
          <a:prstGeom prst="rect">
            <a:avLst/>
          </a:prstGeom>
          <a:noFill/>
          <a:ln w="9525">
            <a:noFill/>
          </a:ln>
        </p:spPr>
        <p:txBody>
          <a:bodyPr wrap="square" anchor="t">
            <a:spAutoFit/>
          </a:bodyPr>
          <a:lstStyle/>
          <a:p>
            <a:r>
              <a:rPr lang="zh-CN" altLang="en-US" sz="2400" b="1" dirty="0">
                <a:solidFill>
                  <a:schemeClr val="bg1"/>
                </a:solidFill>
                <a:latin typeface="Microsoft YaHei" panose="020B0503020204020204" pitchFamily="34" charset="-122"/>
                <a:ea typeface="Microsoft YaHei" panose="020B0503020204020204" pitchFamily="34" charset="-122"/>
              </a:rPr>
              <a:t>CONTENTS</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3"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0" name="文本框 14"/>
          <p:cNvSpPr txBox="1"/>
          <p:nvPr/>
        </p:nvSpPr>
        <p:spPr>
          <a:xfrm>
            <a:off x="5341938" y="2922588"/>
            <a:ext cx="6013450" cy="1014730"/>
          </a:xfrm>
          <a:prstGeom prst="rect">
            <a:avLst/>
          </a:prstGeom>
          <a:noFill/>
          <a:ln w="9525">
            <a:noFill/>
          </a:ln>
        </p:spPr>
        <p:txBody>
          <a:bodyPr wrap="square" anchor="t">
            <a:spAutoFit/>
          </a:bodyPr>
          <a:lstStyle/>
          <a:p>
            <a:r>
              <a:rPr lang="it-IT" altLang="zh-CN" sz="6000" b="1" dirty="0">
                <a:solidFill>
                  <a:schemeClr val="bg1"/>
                </a:solidFill>
                <a:latin typeface="Microsoft YaHei" panose="020B0503020204020204" pitchFamily="34" charset="-122"/>
                <a:ea typeface="Microsoft YaHei" panose="020B0503020204020204" pitchFamily="34" charset="-122"/>
              </a:rPr>
              <a:t>Overview</a:t>
            </a: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203"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1</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46405" y="1617980"/>
            <a:ext cx="5490210" cy="391731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p>
        </p:txBody>
      </p:sp>
      <p:sp>
        <p:nvSpPr>
          <p:cNvPr id="9217"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Overview</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6692900" y="2357438"/>
            <a:ext cx="3733800" cy="3100705"/>
          </a:xfrm>
          <a:prstGeom prst="rect">
            <a:avLst/>
          </a:prstGeom>
          <a:noFill/>
          <a:ln w="9525">
            <a:noFill/>
          </a:ln>
        </p:spPr>
        <p:txBody>
          <a:bodyPr lIns="0" tIns="0" rIns="0" bIns="0" anchor="t">
            <a:spAutoFit/>
          </a:bodyPr>
          <a:lstStyle/>
          <a:p>
            <a:pPr defTabSz="1216025">
              <a:lnSpc>
                <a:spcPct val="120000"/>
              </a:lnSpc>
              <a:spcBef>
                <a:spcPct val="20000"/>
              </a:spcBef>
            </a:pPr>
            <a:r>
              <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Project evaluation is a systematic and objective assessment of an ongoing or completed project. The aim is to determine the relevance and level of achievement of project objectives, development effectiveness, efficiency, impact and sustainability. Evaluation assesses how well planning and managing for future impact is being done during the project cycle. To be useful, an evaluation must respond to the needs and interests of the users and provide information that facilitate decisions their making.</a:t>
            </a:r>
          </a:p>
        </p:txBody>
      </p:sp>
      <p:sp>
        <p:nvSpPr>
          <p:cNvPr id="9220" name="TextBox 13"/>
          <p:cNvSpPr txBox="1"/>
          <p:nvPr/>
        </p:nvSpPr>
        <p:spPr>
          <a:xfrm>
            <a:off x="6692900" y="2046605"/>
            <a:ext cx="1293813" cy="246063"/>
          </a:xfrm>
          <a:prstGeom prst="rect">
            <a:avLst/>
          </a:prstGeom>
          <a:noFill/>
          <a:ln w="9525">
            <a:noFill/>
          </a:ln>
        </p:spPr>
        <p:txBody>
          <a:bodyPr lIns="0" tIns="0" rIns="0" bIns="0" anchor="t">
            <a:spAutoFit/>
          </a:bodyPr>
          <a:lstStyle/>
          <a:p>
            <a:pPr defTabSz="1216025">
              <a:spcBef>
                <a:spcPct val="20000"/>
              </a:spcBef>
            </a:pPr>
            <a:r>
              <a:rPr lang="it-IT"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Overview</a:t>
            </a:r>
            <a:endParaRPr lang="zh-CN" altLang="en-US"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4" name="Content Placeholder 3" descr="ev"/>
          <p:cNvPicPr>
            <a:picLocks noGrp="1" noChangeAspect="1"/>
          </p:cNvPicPr>
          <p:nvPr>
            <p:ph idx="1"/>
          </p:nvPr>
        </p:nvPicPr>
        <p:blipFill>
          <a:blip r:embed="rId3"/>
          <a:stretch>
            <a:fillRect/>
          </a:stretch>
        </p:blipFill>
        <p:spPr>
          <a:xfrm>
            <a:off x="133350" y="1902460"/>
            <a:ext cx="6035675" cy="3521710"/>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Overview</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1146810" y="2381250"/>
            <a:ext cx="4646930" cy="2755900"/>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For this second delivery the evaluation will keep in consideration the work and the tests done so far.</a:t>
            </a:r>
          </a:p>
          <a:p>
            <a:pPr defTabSz="1216025">
              <a:lnSpc>
                <a:spcPct val="120000"/>
              </a:lnSpc>
              <a:spcBef>
                <a:spcPct val="20000"/>
              </a:spcBef>
            </a:pPr>
            <a:endPar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Since the evaluation from the user point of view depends on what the user thinks of the final product, in this development phase, we will take as good what has considered for the first presentation.</a:t>
            </a:r>
          </a:p>
          <a:p>
            <a:pPr defTabSz="1216025">
              <a:lnSpc>
                <a:spcPct val="120000"/>
              </a:lnSpc>
              <a:spcBef>
                <a:spcPct val="20000"/>
              </a:spcBef>
            </a:pPr>
            <a:endPar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Instead for the technical point of view we will use the new data taken from the implementation of a first prototype</a:t>
            </a:r>
          </a:p>
        </p:txBody>
      </p:sp>
      <p:sp>
        <p:nvSpPr>
          <p:cNvPr id="9220" name="TextBox 13"/>
          <p:cNvSpPr txBox="1"/>
          <p:nvPr/>
        </p:nvSpPr>
        <p:spPr>
          <a:xfrm>
            <a:off x="1146810" y="1657350"/>
            <a:ext cx="1635125" cy="307340"/>
          </a:xfrm>
          <a:prstGeom prst="rect">
            <a:avLst/>
          </a:prstGeom>
          <a:noFill/>
          <a:ln w="9525">
            <a:noFill/>
          </a:ln>
        </p:spPr>
        <p:txBody>
          <a:bodyPr wrap="square" lIns="0" tIns="0" rIns="0" bIns="0" anchor="t">
            <a:spAutoFit/>
          </a:bodyPr>
          <a:lstStyle/>
          <a:p>
            <a:pPr defTabSz="1216025">
              <a:spcBef>
                <a:spcPct val="20000"/>
              </a:spcBef>
            </a:pPr>
            <a:r>
              <a:rPr lang="it-IT" altLang="zh-CN" sz="20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2nd Delivery</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14337" name="图片 54"/>
          <p:cNvPicPr>
            <a:picLocks noGrp="1" noChangeAspect="1"/>
          </p:cNvPicPr>
          <p:nvPr>
            <p:ph idx="1"/>
          </p:nvPr>
        </p:nvPicPr>
        <p:blipFill>
          <a:blip r:embed="rId3"/>
          <a:srcRect b="12151"/>
          <a:stretch>
            <a:fillRect/>
          </a:stretch>
        </p:blipFill>
        <p:spPr>
          <a:xfrm>
            <a:off x="6704330" y="2332355"/>
            <a:ext cx="5028565" cy="2804795"/>
          </a:xfrm>
          <a:prstGeom prst="rect">
            <a:avLst/>
          </a:prstGeom>
          <a:noFill/>
          <a:ln w="9525">
            <a:noFill/>
          </a:ln>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8"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2</a:t>
            </a:r>
          </a:p>
        </p:txBody>
      </p:sp>
      <p:sp>
        <p:nvSpPr>
          <p:cNvPr id="12299" name="文本框 14"/>
          <p:cNvSpPr txBox="1"/>
          <p:nvPr/>
        </p:nvSpPr>
        <p:spPr>
          <a:xfrm>
            <a:off x="5435283" y="2922270"/>
            <a:ext cx="5473700" cy="1014730"/>
          </a:xfrm>
          <a:prstGeom prst="rect">
            <a:avLst/>
          </a:prstGeom>
          <a:noFill/>
          <a:ln w="9525">
            <a:noFill/>
          </a:ln>
        </p:spPr>
        <p:txBody>
          <a:bodyPr wrap="square" anchor="t">
            <a:spAutoFit/>
          </a:bodyPr>
          <a:lstStyle/>
          <a:p>
            <a:r>
              <a:rPr lang="it-IT" altLang="zh-CN" sz="6000" b="1" dirty="0">
                <a:solidFill>
                  <a:schemeClr val="bg1"/>
                </a:solidFill>
                <a:latin typeface="Microsoft YaHei" panose="020B0503020204020204" pitchFamily="34" charset="-122"/>
                <a:ea typeface="Microsoft YaHei" panose="020B0503020204020204" pitchFamily="34" charset="-122"/>
              </a:rPr>
              <a:t>User</a:t>
            </a:r>
            <a:r>
              <a:rPr lang="it-IT" altLang="zh-CN" sz="4800" b="1" dirty="0">
                <a:solidFill>
                  <a:schemeClr val="bg1"/>
                </a:solidFill>
                <a:latin typeface="Microsoft YaHei" panose="020B0503020204020204" pitchFamily="34" charset="-122"/>
                <a:ea typeface="Microsoft YaHei" panose="020B0503020204020204" pitchFamily="34" charset="-122"/>
              </a:rPr>
              <a:t> </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5122"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50988" y="2559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601913" y="2097088"/>
            <a:ext cx="2001838"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60875" y="3036888"/>
            <a:ext cx="530225"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5129" name="组合 2"/>
          <p:cNvGrpSpPr/>
          <p:nvPr/>
        </p:nvGrpSpPr>
        <p:grpSpPr>
          <a:xfrm>
            <a:off x="5087303" y="2559050"/>
            <a:ext cx="6687820" cy="1600200"/>
            <a:chOff x="5290262" y="2596706"/>
            <a:chExt cx="6688512" cy="1600803"/>
          </a:xfrm>
        </p:grpSpPr>
        <p:sp>
          <p:nvSpPr>
            <p:cNvPr id="5130" name="文本框 14"/>
            <p:cNvSpPr txBox="1"/>
            <p:nvPr/>
          </p:nvSpPr>
          <p:spPr>
            <a:xfrm>
              <a:off x="5290262" y="2596706"/>
              <a:ext cx="6688512" cy="1199332"/>
            </a:xfrm>
            <a:prstGeom prst="rect">
              <a:avLst/>
            </a:prstGeom>
            <a:noFill/>
            <a:ln w="9525">
              <a:noFill/>
            </a:ln>
          </p:spPr>
          <p:txBody>
            <a:bodyPr wrap="square" anchor="t">
              <a:spAutoFit/>
            </a:bodyPr>
            <a:lstStyle/>
            <a:p>
              <a:r>
                <a:rPr lang="it-IT" altLang="en-US" sz="7200" b="1" dirty="0">
                  <a:solidFill>
                    <a:schemeClr val="bg1"/>
                  </a:solidFill>
                  <a:latin typeface="Microsoft YaHei" panose="020B0503020204020204" pitchFamily="34" charset="-122"/>
                  <a:ea typeface="Microsoft YaHei" panose="020B0503020204020204" pitchFamily="34" charset="-122"/>
                </a:rPr>
                <a:t>Look at M.E.</a:t>
              </a:r>
            </a:p>
          </p:txBody>
        </p:sp>
        <p:sp>
          <p:nvSpPr>
            <p:cNvPr id="5131" name="文本框 35"/>
            <p:cNvSpPr txBox="1"/>
            <p:nvPr/>
          </p:nvSpPr>
          <p:spPr>
            <a:xfrm>
              <a:off x="5516337" y="3828903"/>
              <a:ext cx="4952406" cy="368606"/>
            </a:xfrm>
            <a:prstGeom prst="rect">
              <a:avLst/>
            </a:prstGeom>
            <a:noFill/>
            <a:ln w="9525">
              <a:noFill/>
            </a:ln>
          </p:spPr>
          <p:txBody>
            <a:bodyPr anchor="t">
              <a:spAutoFit/>
            </a:bodyPr>
            <a:lstStyle/>
            <a:p>
              <a:pPr algn="dist"/>
              <a:r>
                <a:rPr lang="it-IT" altLang="en-US" dirty="0">
                  <a:solidFill>
                    <a:schemeClr val="bg1"/>
                  </a:solidFill>
                  <a:latin typeface="Microsoft YaHei" panose="020B0503020204020204" pitchFamily="34" charset="-122"/>
                  <a:ea typeface="Microsoft YaHei" panose="020B0503020204020204" pitchFamily="34" charset="-122"/>
                </a:rPr>
                <a:t>The new museum experience</a:t>
              </a:r>
            </a:p>
          </p:txBody>
        </p:sp>
      </p:grpSp>
      <p:cxnSp>
        <p:nvCxnSpPr>
          <p:cNvPr id="4" name="直接连接符 3"/>
          <p:cNvCxnSpPr/>
          <p:nvPr/>
        </p:nvCxnSpPr>
        <p:spPr>
          <a:xfrm>
            <a:off x="6154738" y="24193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13238" y="4367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94001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22555"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User</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926465" y="2141220"/>
            <a:ext cx="4646930" cy="3186430"/>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To help museum curators and visitors of “Museo dell’Arte Classica - Sapienza” we created “Look at M.E.”. The strategic point of our project is the involvement by the user in a visual and sound experience that can change the point of view on the works of art. </a:t>
            </a:r>
          </a:p>
          <a:p>
            <a:pPr defTabSz="1216025">
              <a:lnSpc>
                <a:spcPct val="120000"/>
              </a:lnSpc>
              <a:spcBef>
                <a:spcPct val="20000"/>
              </a:spcBef>
            </a:pPr>
            <a:endPar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From the user point of view, what stands out from the survey is that the experience sometimes can be a little invasive, in fact we can see from the chart below that the 40,9% of them believe that. Also, we can see that for several users the whole experience shouldn’t last longer than 10 minutes.</a:t>
            </a:r>
          </a:p>
        </p:txBody>
      </p:sp>
      <p:sp>
        <p:nvSpPr>
          <p:cNvPr id="9220" name="TextBox 13"/>
          <p:cNvSpPr txBox="1"/>
          <p:nvPr/>
        </p:nvSpPr>
        <p:spPr>
          <a:xfrm>
            <a:off x="926465" y="1462405"/>
            <a:ext cx="3241040" cy="430530"/>
          </a:xfrm>
          <a:prstGeom prst="rect">
            <a:avLst/>
          </a:prstGeom>
          <a:noFill/>
          <a:ln w="9525">
            <a:noFill/>
          </a:ln>
        </p:spPr>
        <p:txBody>
          <a:bodyPr wrap="square" lIns="0" tIns="0" rIns="0" bIns="0" anchor="t">
            <a:spAutoFit/>
          </a:bodyPr>
          <a:lstStyle/>
          <a:p>
            <a:pPr defTabSz="1216025">
              <a:spcBef>
                <a:spcPct val="20000"/>
              </a:spcBef>
            </a:pPr>
            <a:r>
              <a:rPr lang="it-IT" altLang="zh-CN" sz="2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User Point of view</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6" name="Content Placeholder 5" descr="Capture"/>
          <p:cNvPicPr>
            <a:picLocks noGrp="1" noChangeAspect="1"/>
          </p:cNvPicPr>
          <p:nvPr>
            <p:ph idx="1"/>
          </p:nvPr>
        </p:nvPicPr>
        <p:blipFill>
          <a:blip r:embed="rId3"/>
          <a:stretch>
            <a:fillRect/>
          </a:stretch>
        </p:blipFill>
        <p:spPr>
          <a:xfrm>
            <a:off x="6783705" y="1559560"/>
            <a:ext cx="4717415" cy="4351655"/>
          </a:xfrm>
          <a:prstGeom prst="rect">
            <a:avLst/>
          </a:prstGeom>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22555"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User</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6602095" y="2182495"/>
            <a:ext cx="4646930" cy="3046730"/>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A lot of work still has to be done, in fact, we will review the results obtained in the forms and see if in the next phase of the development the thoughts of the users correspond.</a:t>
            </a:r>
          </a:p>
          <a:p>
            <a:pPr defTabSz="1216025">
              <a:lnSpc>
                <a:spcPct val="120000"/>
              </a:lnSpc>
              <a:spcBef>
                <a:spcPct val="20000"/>
              </a:spcBef>
            </a:pPr>
            <a:endPar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Also, in the final state of the project, we will see  the user reviews for the different rooms in the museum, paying attention to the impact of Look at M.E. by confronting the result of the rooms with and without Look at M.E.</a:t>
            </a:r>
          </a:p>
        </p:txBody>
      </p:sp>
      <p:sp>
        <p:nvSpPr>
          <p:cNvPr id="9220" name="TextBox 13"/>
          <p:cNvSpPr txBox="1"/>
          <p:nvPr/>
        </p:nvSpPr>
        <p:spPr>
          <a:xfrm>
            <a:off x="6602095" y="1462405"/>
            <a:ext cx="3241040" cy="430530"/>
          </a:xfrm>
          <a:prstGeom prst="rect">
            <a:avLst/>
          </a:prstGeom>
          <a:noFill/>
          <a:ln w="9525">
            <a:noFill/>
          </a:ln>
        </p:spPr>
        <p:txBody>
          <a:bodyPr wrap="square" lIns="0" tIns="0" rIns="0" bIns="0" anchor="t">
            <a:spAutoFit/>
          </a:bodyPr>
          <a:lstStyle/>
          <a:p>
            <a:pPr defTabSz="1216025">
              <a:spcBef>
                <a:spcPct val="20000"/>
              </a:spcBef>
            </a:pPr>
            <a:r>
              <a:rPr lang="it-IT" altLang="zh-CN" sz="2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What's next</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4" name="Content Placeholder 3" descr="user-behavior.width-750"/>
          <p:cNvPicPr>
            <a:picLocks noGrp="1" noChangeAspect="1"/>
          </p:cNvPicPr>
          <p:nvPr>
            <p:ph idx="1"/>
          </p:nvPr>
        </p:nvPicPr>
        <p:blipFill>
          <a:blip r:embed="rId3"/>
          <a:stretch>
            <a:fillRect/>
          </a:stretch>
        </p:blipFill>
        <p:spPr>
          <a:xfrm>
            <a:off x="520700" y="2211705"/>
            <a:ext cx="5193030" cy="2987675"/>
          </a:xfrm>
          <a:prstGeom prst="rect">
            <a:avLst/>
          </a:prstGeom>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8" name="文本框 18"/>
          <p:cNvSpPr txBox="1"/>
          <p:nvPr/>
        </p:nvSpPr>
        <p:spPr>
          <a:xfrm>
            <a:off x="3181350" y="2705100"/>
            <a:ext cx="849313" cy="1445260"/>
          </a:xfrm>
          <a:prstGeom prst="rect">
            <a:avLst/>
          </a:prstGeom>
          <a:noFill/>
          <a:ln w="9525">
            <a:noFill/>
          </a:ln>
        </p:spPr>
        <p:txBody>
          <a:bodyPr anchor="t">
            <a:spAutoFit/>
          </a:bodyPr>
          <a:lstStyle/>
          <a:p>
            <a:r>
              <a:rPr lang="it-IT" altLang="en-US" sz="8800" b="1" dirty="0">
                <a:solidFill>
                  <a:schemeClr val="bg1"/>
                </a:solidFill>
                <a:latin typeface="Microsoft YaHei" panose="020B0503020204020204" pitchFamily="34" charset="-122"/>
                <a:ea typeface="Microsoft YaHei" panose="020B0503020204020204" pitchFamily="34" charset="-122"/>
              </a:rPr>
              <a:t>3</a:t>
            </a:r>
          </a:p>
        </p:txBody>
      </p:sp>
      <p:sp>
        <p:nvSpPr>
          <p:cNvPr id="12299" name="文本框 14"/>
          <p:cNvSpPr txBox="1"/>
          <p:nvPr/>
        </p:nvSpPr>
        <p:spPr>
          <a:xfrm>
            <a:off x="5435283" y="3014345"/>
            <a:ext cx="5473700" cy="829945"/>
          </a:xfrm>
          <a:prstGeom prst="rect">
            <a:avLst/>
          </a:prstGeom>
          <a:noFill/>
          <a:ln w="9525">
            <a:noFill/>
          </a:ln>
        </p:spPr>
        <p:txBody>
          <a:bodyPr wrap="square" anchor="t">
            <a:spAutoFit/>
          </a:bodyPr>
          <a:lstStyle/>
          <a:p>
            <a:r>
              <a:rPr lang="it-IT" altLang="zh-CN" sz="4800" b="1" dirty="0">
                <a:solidFill>
                  <a:schemeClr val="bg1"/>
                </a:solidFill>
                <a:latin typeface="Microsoft YaHei" panose="020B0503020204020204" pitchFamily="34" charset="-122"/>
                <a:ea typeface="Microsoft YaHei" panose="020B0503020204020204" pitchFamily="34" charset="-122"/>
              </a:rPr>
              <a:t>Technical</a:t>
            </a: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Technical</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926465" y="2141220"/>
            <a:ext cx="4878070" cy="3154680"/>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From the technical point of view we have started working with real components so some evaluation parameters have shown up such us the proximity sensor precision and responsiveness of the project.</a:t>
            </a:r>
          </a:p>
          <a:p>
            <a:pPr defTabSz="1216025">
              <a:lnSpc>
                <a:spcPct val="120000"/>
              </a:lnSpc>
              <a:spcBef>
                <a:spcPct val="20000"/>
              </a:spcBef>
            </a:pPr>
            <a:endPar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We will address these different problems and the result of our evaluation</a:t>
            </a:r>
          </a:p>
          <a:p>
            <a:pPr defTabSz="1216025">
              <a:lnSpc>
                <a:spcPct val="120000"/>
              </a:lnSpc>
              <a:spcBef>
                <a:spcPct val="20000"/>
              </a:spcBef>
            </a:pPr>
            <a:endPar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9220" name="TextBox 13"/>
          <p:cNvSpPr txBox="1"/>
          <p:nvPr/>
        </p:nvSpPr>
        <p:spPr>
          <a:xfrm>
            <a:off x="926465" y="1462405"/>
            <a:ext cx="4770120" cy="430530"/>
          </a:xfrm>
          <a:prstGeom prst="rect">
            <a:avLst/>
          </a:prstGeom>
          <a:noFill/>
          <a:ln w="9525">
            <a:noFill/>
          </a:ln>
        </p:spPr>
        <p:txBody>
          <a:bodyPr wrap="square" lIns="0" tIns="0" rIns="0" bIns="0" anchor="t">
            <a:spAutoFit/>
          </a:bodyPr>
          <a:lstStyle/>
          <a:p>
            <a:pPr defTabSz="1216025">
              <a:spcBef>
                <a:spcPct val="20000"/>
              </a:spcBef>
            </a:pPr>
            <a:r>
              <a:rPr lang="it-IT" altLang="zh-CN" sz="2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Technical Point of view</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4" name="Content Placeholder 3" descr="business"/>
          <p:cNvPicPr>
            <a:picLocks noGrp="1" noChangeAspect="1"/>
          </p:cNvPicPr>
          <p:nvPr>
            <p:ph idx="1"/>
          </p:nvPr>
        </p:nvPicPr>
        <p:blipFill>
          <a:blip r:embed="rId3"/>
          <a:stretch>
            <a:fillRect/>
          </a:stretch>
        </p:blipFill>
        <p:spPr>
          <a:xfrm>
            <a:off x="6536055" y="2141220"/>
            <a:ext cx="5042535" cy="3069590"/>
          </a:xfrm>
          <a:prstGeom prst="rect">
            <a:avLst/>
          </a:prstGeom>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Technical</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6700520" y="2046605"/>
            <a:ext cx="4878070" cy="3431540"/>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proximity sensor has proved to be higly precise in the ideal case where there the transmitter is staying still.</a:t>
            </a:r>
          </a:p>
          <a:p>
            <a:pPr defTabSz="1216025">
              <a:lnSpc>
                <a:spcPct val="120000"/>
              </a:lnSpc>
              <a:spcBef>
                <a:spcPct val="20000"/>
              </a:spcBef>
            </a:pPr>
            <a:endPar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A problem where some measurements wrongly gave as result 0 caused by a board movement that made impossible for the receiver to get the reflected signal. As of now we addressed this issue by ignoring return values of zero for the publish to the broker</a:t>
            </a:r>
          </a:p>
        </p:txBody>
      </p:sp>
      <p:sp>
        <p:nvSpPr>
          <p:cNvPr id="9220" name="TextBox 13"/>
          <p:cNvSpPr txBox="1"/>
          <p:nvPr/>
        </p:nvSpPr>
        <p:spPr>
          <a:xfrm>
            <a:off x="6700520" y="1308735"/>
            <a:ext cx="4770120" cy="430530"/>
          </a:xfrm>
          <a:prstGeom prst="rect">
            <a:avLst/>
          </a:prstGeom>
          <a:noFill/>
          <a:ln w="9525">
            <a:noFill/>
          </a:ln>
        </p:spPr>
        <p:txBody>
          <a:bodyPr wrap="square" lIns="0" tIns="0" rIns="0" bIns="0" anchor="t">
            <a:spAutoFit/>
          </a:bodyPr>
          <a:lstStyle/>
          <a:p>
            <a:pPr defTabSz="1216025">
              <a:spcBef>
                <a:spcPct val="20000"/>
              </a:spcBef>
            </a:pPr>
            <a:r>
              <a:rPr lang="it-IT" altLang="zh-CN" sz="2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The HC SR04 sensor</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4" name="Content Placeholder 3" descr="sensor working"/>
          <p:cNvPicPr>
            <a:picLocks noGrp="1" noChangeAspect="1"/>
          </p:cNvPicPr>
          <p:nvPr>
            <p:ph idx="1"/>
          </p:nvPr>
        </p:nvPicPr>
        <p:blipFill>
          <a:blip r:embed="rId3"/>
          <a:stretch>
            <a:fillRect/>
          </a:stretch>
        </p:blipFill>
        <p:spPr>
          <a:xfrm>
            <a:off x="542290" y="1993900"/>
            <a:ext cx="5154295" cy="3482340"/>
          </a:xfrm>
          <a:prstGeom prst="rect">
            <a:avLst/>
          </a:prstGeom>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Technical</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926465" y="2141220"/>
            <a:ext cx="4878070" cy="3099435"/>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Also we need to check if the popularity table is biased by the fact that the sensor can only detect the presence/absence of object in front of him and does not consider multiple people.</a:t>
            </a:r>
          </a:p>
          <a:p>
            <a:pPr defTabSz="1216025">
              <a:lnSpc>
                <a:spcPct val="120000"/>
              </a:lnSpc>
              <a:spcBef>
                <a:spcPct val="20000"/>
              </a:spcBef>
            </a:pPr>
            <a:endPar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Finally the responsiveness of the project is one of our main goal, we tested and proved that mqtt is responsive enough to manage different device and values with good results.</a:t>
            </a:r>
          </a:p>
        </p:txBody>
      </p:sp>
      <p:sp>
        <p:nvSpPr>
          <p:cNvPr id="9220" name="TextBox 13"/>
          <p:cNvSpPr txBox="1"/>
          <p:nvPr/>
        </p:nvSpPr>
        <p:spPr>
          <a:xfrm>
            <a:off x="926465" y="1396365"/>
            <a:ext cx="4770120" cy="430530"/>
          </a:xfrm>
          <a:prstGeom prst="rect">
            <a:avLst/>
          </a:prstGeom>
          <a:noFill/>
          <a:ln w="9525">
            <a:noFill/>
          </a:ln>
        </p:spPr>
        <p:txBody>
          <a:bodyPr wrap="square" lIns="0" tIns="0" rIns="0" bIns="0" anchor="t">
            <a:spAutoFit/>
          </a:bodyPr>
          <a:lstStyle/>
          <a:p>
            <a:pPr defTabSz="1216025">
              <a:spcBef>
                <a:spcPct val="20000"/>
              </a:spcBef>
            </a:pPr>
            <a:r>
              <a:rPr lang="it-IT" altLang="zh-CN" sz="2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Other considerations</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8" name="Content Placeholder 7" descr="Consideration-Phase"/>
          <p:cNvPicPr>
            <a:picLocks noGrp="1" noChangeAspect="1"/>
          </p:cNvPicPr>
          <p:nvPr>
            <p:ph idx="1"/>
          </p:nvPr>
        </p:nvPicPr>
        <p:blipFill>
          <a:blip r:embed="rId3"/>
          <a:stretch>
            <a:fillRect/>
          </a:stretch>
        </p:blipFill>
        <p:spPr>
          <a:xfrm>
            <a:off x="6701790" y="2091690"/>
            <a:ext cx="4756150" cy="3286760"/>
          </a:xfrm>
          <a:prstGeom prst="rect">
            <a:avLst/>
          </a:prstGeom>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8" name="文本框 18"/>
          <p:cNvSpPr txBox="1"/>
          <p:nvPr/>
        </p:nvSpPr>
        <p:spPr>
          <a:xfrm>
            <a:off x="3181350" y="2705100"/>
            <a:ext cx="849313" cy="1445260"/>
          </a:xfrm>
          <a:prstGeom prst="rect">
            <a:avLst/>
          </a:prstGeom>
          <a:noFill/>
          <a:ln w="9525">
            <a:noFill/>
          </a:ln>
        </p:spPr>
        <p:txBody>
          <a:bodyPr anchor="t">
            <a:spAutoFit/>
          </a:bodyPr>
          <a:lstStyle/>
          <a:p>
            <a:r>
              <a:rPr lang="it-IT" altLang="en-US" sz="8800" b="1" dirty="0">
                <a:solidFill>
                  <a:schemeClr val="bg1"/>
                </a:solidFill>
                <a:latin typeface="Microsoft YaHei" panose="020B0503020204020204" pitchFamily="34" charset="-122"/>
                <a:ea typeface="Microsoft YaHei" panose="020B0503020204020204" pitchFamily="34" charset="-122"/>
              </a:rPr>
              <a:t>4</a:t>
            </a:r>
          </a:p>
        </p:txBody>
      </p:sp>
      <p:sp>
        <p:nvSpPr>
          <p:cNvPr id="12299" name="文本框 14"/>
          <p:cNvSpPr txBox="1"/>
          <p:nvPr/>
        </p:nvSpPr>
        <p:spPr>
          <a:xfrm>
            <a:off x="5435283" y="3014345"/>
            <a:ext cx="5473700" cy="829945"/>
          </a:xfrm>
          <a:prstGeom prst="rect">
            <a:avLst/>
          </a:prstGeom>
          <a:noFill/>
          <a:ln w="9525">
            <a:noFill/>
          </a:ln>
        </p:spPr>
        <p:txBody>
          <a:bodyPr wrap="square" anchor="t">
            <a:spAutoFit/>
          </a:bodyPr>
          <a:lstStyle/>
          <a:p>
            <a:r>
              <a:rPr lang="it-IT" altLang="zh-CN" sz="4800" b="1" dirty="0">
                <a:solidFill>
                  <a:schemeClr val="bg1"/>
                </a:solidFill>
                <a:latin typeface="Microsoft YaHei" panose="020B0503020204020204" pitchFamily="34" charset="-122"/>
                <a:ea typeface="Microsoft YaHei" panose="020B0503020204020204" pitchFamily="34" charset="-122"/>
              </a:rPr>
              <a:t>Conclusions</a:t>
            </a: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Conclusions</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926465" y="2141220"/>
            <a:ext cx="4878070" cy="2767330"/>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final results are good and encouraging also in this phase of development at least for the technical point of view.</a:t>
            </a:r>
          </a:p>
          <a:p>
            <a:pPr defTabSz="1216025">
              <a:lnSpc>
                <a:spcPct val="120000"/>
              </a:lnSpc>
              <a:spcBef>
                <a:spcPct val="20000"/>
              </a:spcBef>
            </a:pPr>
            <a:endPar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A lot of work has still to be done expecially considering the user point of view where we would need the implementation of Look at M.E. in a real environment</a:t>
            </a:r>
          </a:p>
        </p:txBody>
      </p:sp>
      <p:sp>
        <p:nvSpPr>
          <p:cNvPr id="9220" name="TextBox 13"/>
          <p:cNvSpPr txBox="1"/>
          <p:nvPr/>
        </p:nvSpPr>
        <p:spPr>
          <a:xfrm>
            <a:off x="926465" y="1396365"/>
            <a:ext cx="4770120" cy="430530"/>
          </a:xfrm>
          <a:prstGeom prst="rect">
            <a:avLst/>
          </a:prstGeom>
          <a:noFill/>
          <a:ln w="9525">
            <a:noFill/>
          </a:ln>
        </p:spPr>
        <p:txBody>
          <a:bodyPr wrap="square" lIns="0" tIns="0" rIns="0" bIns="0" anchor="t">
            <a:spAutoFit/>
          </a:bodyPr>
          <a:lstStyle/>
          <a:p>
            <a:pPr defTabSz="1216025">
              <a:spcBef>
                <a:spcPct val="20000"/>
              </a:spcBef>
            </a:pPr>
            <a:r>
              <a:rPr lang="it-IT" altLang="zh-CN" sz="2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Final considerations</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4" name="Content Placeholder 3" descr="Capture"/>
          <p:cNvPicPr>
            <a:picLocks noGrp="1" noChangeAspect="1"/>
          </p:cNvPicPr>
          <p:nvPr>
            <p:ph idx="1"/>
          </p:nvPr>
        </p:nvPicPr>
        <p:blipFill>
          <a:blip r:embed="rId3"/>
          <a:stretch>
            <a:fillRect/>
          </a:stretch>
        </p:blipFill>
        <p:spPr>
          <a:xfrm>
            <a:off x="6485255" y="2153285"/>
            <a:ext cx="5093335" cy="3163570"/>
          </a:xfrm>
          <a:prstGeom prst="rect">
            <a:avLst/>
          </a:prstGeom>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6146"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50988" y="2559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601913" y="2097088"/>
            <a:ext cx="2001838"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60875" y="3036888"/>
            <a:ext cx="530225"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53" name="文本框 14"/>
          <p:cNvSpPr txBox="1"/>
          <p:nvPr/>
        </p:nvSpPr>
        <p:spPr>
          <a:xfrm>
            <a:off x="5167313" y="2876550"/>
            <a:ext cx="5741987" cy="1106805"/>
          </a:xfrm>
          <a:prstGeom prst="rect">
            <a:avLst/>
          </a:prstGeom>
          <a:noFill/>
          <a:ln w="9525">
            <a:noFill/>
          </a:ln>
        </p:spPr>
        <p:txBody>
          <a:bodyPr wrap="square" anchor="t">
            <a:spAutoFit/>
          </a:bodyPr>
          <a:lstStyle/>
          <a:p>
            <a:r>
              <a:rPr lang="it-IT" altLang="en-US" sz="6600" b="1" dirty="0">
                <a:solidFill>
                  <a:schemeClr val="bg1"/>
                </a:solidFill>
                <a:latin typeface="Microsoft YaHei" panose="020B0503020204020204" pitchFamily="34" charset="-122"/>
                <a:ea typeface="Microsoft YaHei" panose="020B0503020204020204" pitchFamily="34" charset="-122"/>
              </a:rPr>
              <a:t>Future Plans</a:t>
            </a:r>
          </a:p>
        </p:txBody>
      </p:sp>
      <p:cxnSp>
        <p:nvCxnSpPr>
          <p:cNvPr id="4" name="直接连接符 3"/>
          <p:cNvCxnSpPr/>
          <p:nvPr/>
        </p:nvCxnSpPr>
        <p:spPr>
          <a:xfrm>
            <a:off x="6154738" y="24193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13238" y="4367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02469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7173" name="组合 6"/>
          <p:cNvGrpSpPr/>
          <p:nvPr/>
        </p:nvGrpSpPr>
        <p:grpSpPr>
          <a:xfrm>
            <a:off x="5143500" y="2366328"/>
            <a:ext cx="1249363" cy="873125"/>
            <a:chOff x="1486718" y="2224879"/>
            <a:chExt cx="3440641" cy="2408243"/>
          </a:xfrm>
        </p:grpSpPr>
        <p:sp>
          <p:nvSpPr>
            <p:cNvPr id="12" name="菱形 11"/>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177" name="文本框 14"/>
          <p:cNvSpPr txBox="1"/>
          <p:nvPr/>
        </p:nvSpPr>
        <p:spPr>
          <a:xfrm>
            <a:off x="6393180" y="2578735"/>
            <a:ext cx="3927475"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Technical Development</a:t>
            </a:r>
          </a:p>
        </p:txBody>
      </p:sp>
      <p:cxnSp>
        <p:nvCxnSpPr>
          <p:cNvPr id="4" name="直接连接符 3"/>
          <p:cNvCxnSpPr/>
          <p:nvPr/>
        </p:nvCxnSpPr>
        <p:spPr>
          <a:xfrm>
            <a:off x="6103938" y="3133090"/>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7179" name="文本框 28"/>
          <p:cNvSpPr txBox="1"/>
          <p:nvPr/>
        </p:nvSpPr>
        <p:spPr>
          <a:xfrm>
            <a:off x="5721350" y="2547303"/>
            <a:ext cx="376238" cy="522287"/>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1</a:t>
            </a:r>
          </a:p>
        </p:txBody>
      </p:sp>
      <p:grpSp>
        <p:nvGrpSpPr>
          <p:cNvPr id="7180" name="组合 34"/>
          <p:cNvGrpSpPr/>
          <p:nvPr/>
        </p:nvGrpSpPr>
        <p:grpSpPr>
          <a:xfrm>
            <a:off x="5143500" y="3625850"/>
            <a:ext cx="1249363" cy="874713"/>
            <a:chOff x="1486718" y="2224879"/>
            <a:chExt cx="3440641" cy="2408243"/>
          </a:xfrm>
        </p:grpSpPr>
        <p:sp>
          <p:nvSpPr>
            <p:cNvPr id="40" name="菱形 39"/>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任意多边形 44"/>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菱形 45"/>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184" name="文本框 36"/>
          <p:cNvSpPr txBox="1"/>
          <p:nvPr/>
        </p:nvSpPr>
        <p:spPr>
          <a:xfrm>
            <a:off x="6529388" y="3826510"/>
            <a:ext cx="3257550" cy="829945"/>
          </a:xfrm>
          <a:prstGeom prst="rect">
            <a:avLst/>
          </a:prstGeom>
          <a:noFill/>
          <a:ln w="9525">
            <a:noFill/>
          </a:ln>
        </p:spPr>
        <p:txBody>
          <a:bodyPr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Evaluation</a:t>
            </a:r>
          </a:p>
          <a:p>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cxnSp>
        <p:nvCxnSpPr>
          <p:cNvPr id="38" name="直接连接符 37"/>
          <p:cNvCxnSpPr/>
          <p:nvPr/>
        </p:nvCxnSpPr>
        <p:spPr>
          <a:xfrm>
            <a:off x="6103938" y="4386898"/>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7186" name="文本框 38"/>
          <p:cNvSpPr txBox="1"/>
          <p:nvPr/>
        </p:nvSpPr>
        <p:spPr>
          <a:xfrm>
            <a:off x="5721350" y="3801110"/>
            <a:ext cx="376238" cy="523875"/>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2</a:t>
            </a:r>
          </a:p>
        </p:txBody>
      </p:sp>
      <p:grpSp>
        <p:nvGrpSpPr>
          <p:cNvPr id="7201" name="组合 12"/>
          <p:cNvGrpSpPr/>
          <p:nvPr/>
        </p:nvGrpSpPr>
        <p:grpSpPr>
          <a:xfrm rot="5400000">
            <a:off x="1684338" y="2224088"/>
            <a:ext cx="3441700" cy="2406650"/>
            <a:chOff x="1486718" y="2224879"/>
            <a:chExt cx="3440641" cy="2408243"/>
          </a:xfrm>
        </p:grpSpPr>
        <p:sp>
          <p:nvSpPr>
            <p:cNvPr id="63" name="菱形 62"/>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 name="任意多边形 63"/>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5" name="菱形 64"/>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205" name="文本框 70"/>
          <p:cNvSpPr txBox="1"/>
          <p:nvPr/>
        </p:nvSpPr>
        <p:spPr>
          <a:xfrm>
            <a:off x="2413000" y="3665538"/>
            <a:ext cx="1984375" cy="460375"/>
          </a:xfrm>
          <a:prstGeom prst="rect">
            <a:avLst/>
          </a:prstGeom>
          <a:noFill/>
          <a:ln w="9525">
            <a:noFill/>
          </a:ln>
        </p:spPr>
        <p:txBody>
          <a:bodyPr wrap="square" anchor="t">
            <a:spAutoFit/>
          </a:bodyPr>
          <a:lstStyle/>
          <a:p>
            <a:r>
              <a:rPr lang="zh-CN" altLang="en-US" sz="2400" b="1" dirty="0">
                <a:solidFill>
                  <a:schemeClr val="bg1"/>
                </a:solidFill>
                <a:latin typeface="Microsoft YaHei" panose="020B0503020204020204" pitchFamily="34" charset="-122"/>
                <a:ea typeface="Microsoft YaHei" panose="020B0503020204020204" pitchFamily="34" charset="-122"/>
              </a:rPr>
              <a:t>CONTENTS</a:t>
            </a:r>
          </a:p>
        </p:txBody>
      </p:sp>
    </p:spTree>
    <p:extLst>
      <p:ext uri="{BB962C8B-B14F-4D97-AF65-F5344CB8AC3E}">
        <p14:creationId xmlns:p14="http://schemas.microsoft.com/office/powerpoint/2010/main" val="358604496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906EC769-796C-7749-B736-2A3D00E17877}"/>
              </a:ext>
            </a:extLst>
          </p:cNvPr>
          <p:cNvSpPr/>
          <p:nvPr/>
        </p:nvSpPr>
        <p:spPr>
          <a:xfrm>
            <a:off x="1282536" y="2018805"/>
            <a:ext cx="3693226" cy="3289465"/>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itle 2"/>
          <p:cNvSpPr>
            <a:spLocks noGrp="1"/>
          </p:cNvSpPr>
          <p:nvPr>
            <p:ph type="title"/>
          </p:nvPr>
        </p:nvSpPr>
        <p:spPr>
          <a:xfrm>
            <a:off x="629013" y="214889"/>
            <a:ext cx="10515600" cy="1325563"/>
          </a:xfrm>
        </p:spPr>
        <p:txBody>
          <a:bodyPr>
            <a:scene3d>
              <a:camera prst="orthographicFront"/>
              <a:lightRig rig="threePt" dir="t"/>
            </a:scene3d>
          </a:bodyPr>
          <a:lstStyle/>
          <a:p>
            <a:r>
              <a:rPr lang="it-IT" altLang="en-GB" dirty="0">
                <a:ln w="10160">
                  <a:solidFill>
                    <a:schemeClr val="accent5"/>
                  </a:solidFill>
                  <a:prstDash val="solid"/>
                </a:ln>
                <a:solidFill>
                  <a:srgbClr val="FFFFFF"/>
                </a:solidFill>
                <a:effectLst>
                  <a:outerShdw blurRad="38100" dist="22860" dir="5400000" algn="tl" rotWithShape="0">
                    <a:srgbClr val="000000">
                      <a:alpha val="30000"/>
                    </a:srgbClr>
                  </a:outerShdw>
                </a:effectLst>
              </a:rPr>
              <a:t>Look </a:t>
            </a:r>
            <a:r>
              <a:rPr lang="it-IT" altLang="en-GB"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at</a:t>
            </a:r>
            <a:r>
              <a:rPr lang="it-IT" altLang="en-GB" dirty="0">
                <a:ln w="10160">
                  <a:solidFill>
                    <a:schemeClr val="accent5"/>
                  </a:solidFill>
                  <a:prstDash val="solid"/>
                </a:ln>
                <a:solidFill>
                  <a:srgbClr val="FFFFFF"/>
                </a:solidFill>
                <a:effectLst>
                  <a:outerShdw blurRad="38100" dist="22860" dir="5400000" algn="tl" rotWithShape="0">
                    <a:srgbClr val="000000">
                      <a:alpha val="30000"/>
                    </a:srgbClr>
                  </a:outerShdw>
                </a:effectLst>
              </a:rPr>
              <a:t> M.E.</a:t>
            </a:r>
          </a:p>
        </p:txBody>
      </p:sp>
      <p:sp>
        <p:nvSpPr>
          <p:cNvPr id="14353" name="矩形 71"/>
          <p:cNvSpPr/>
          <p:nvPr/>
        </p:nvSpPr>
        <p:spPr>
          <a:xfrm>
            <a:off x="6933883" y="1697792"/>
            <a:ext cx="4471987" cy="4345998"/>
          </a:xfrm>
          <a:prstGeom prst="rect">
            <a:avLst/>
          </a:prstGeom>
          <a:noFill/>
          <a:ln w="9525">
            <a:noFill/>
          </a:ln>
        </p:spPr>
        <p:txBody>
          <a:bodyPr lIns="0" tIns="0" rIns="0" bIns="0" anchor="t">
            <a:spAutoFit/>
          </a:bodyPr>
          <a:lstStyle/>
          <a:p>
            <a:pPr defTabSz="1216025">
              <a:lnSpc>
                <a:spcPct val="120000"/>
              </a:lnSpc>
              <a:spcBef>
                <a:spcPct val="20000"/>
              </a:spcBef>
            </a:pP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Look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at</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M.E.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is</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project</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built</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for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IoT</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Course 2020 of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MSc</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in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Engineering</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in Computer Science in Sapienza for the "Museo dell'Arte Classica - Sapienza".</a:t>
            </a:r>
          </a:p>
          <a:p>
            <a:pPr defTabSz="1216025">
              <a:lnSpc>
                <a:spcPct val="120000"/>
              </a:lnSpc>
              <a:spcBef>
                <a:spcPct val="20000"/>
              </a:spcBef>
            </a:pP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The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purpose</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of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this</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project</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is</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to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improve</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the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experience</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for the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museum</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visitor</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by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guiding</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him</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making</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sure</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he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fully</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enjoys</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all</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that</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the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museum</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has</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to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offer</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On the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activation</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through</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several</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proximity</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sensors</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the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lighting</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in the room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will</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create a light-</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guided</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path</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for the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visitors</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to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follow</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while</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also</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giving</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info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about</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the art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pieces</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through</a:t>
            </a:r>
            <a:r>
              <a:rPr lang="it-IT"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speakers.</a:t>
            </a:r>
            <a:endParaRPr lang="zh-CN" altLang="en-US"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5332" y="1270151"/>
            <a:ext cx="5479083" cy="5479083"/>
          </a:xfrm>
          <a:prstGeom prst="rect">
            <a:avLst/>
          </a:prstGeom>
        </p:spPr>
      </p:pic>
    </p:spTree>
    <p:extLst>
      <p:ext uri="{BB962C8B-B14F-4D97-AF65-F5344CB8AC3E}">
        <p14:creationId xmlns:p14="http://schemas.microsoft.com/office/powerpoint/2010/main" val="969844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3"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0" name="文本框 14"/>
          <p:cNvSpPr txBox="1"/>
          <p:nvPr/>
        </p:nvSpPr>
        <p:spPr>
          <a:xfrm>
            <a:off x="5408295" y="3075305"/>
            <a:ext cx="6223635" cy="706755"/>
          </a:xfrm>
          <a:prstGeom prst="rect">
            <a:avLst/>
          </a:prstGeom>
          <a:noFill/>
          <a:ln w="9525">
            <a:noFill/>
          </a:ln>
        </p:spPr>
        <p:txBody>
          <a:bodyPr wrap="square" anchor="t">
            <a:spAutoFit/>
          </a:bodyPr>
          <a:lstStyle/>
          <a:p>
            <a:r>
              <a:rPr lang="it-IT" altLang="zh-CN" sz="4000" b="1" dirty="0">
                <a:solidFill>
                  <a:schemeClr val="bg1"/>
                </a:solidFill>
                <a:latin typeface="Microsoft YaHei" panose="020B0503020204020204" pitchFamily="34" charset="-122"/>
                <a:ea typeface="Microsoft YaHei" panose="020B0503020204020204" pitchFamily="34" charset="-122"/>
              </a:rPr>
              <a:t>Technical development</a:t>
            </a: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203"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1</a:t>
            </a:r>
          </a:p>
        </p:txBody>
      </p:sp>
    </p:spTree>
    <p:extLst>
      <p:ext uri="{BB962C8B-B14F-4D97-AF65-F5344CB8AC3E}">
        <p14:creationId xmlns:p14="http://schemas.microsoft.com/office/powerpoint/2010/main" val="331351542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94030" y="1408430"/>
            <a:ext cx="5370195" cy="439039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p>
        </p:txBody>
      </p:sp>
      <p:sp>
        <p:nvSpPr>
          <p:cNvPr id="9217" name="文本框 3"/>
          <p:cNvSpPr txBox="1"/>
          <p:nvPr/>
        </p:nvSpPr>
        <p:spPr>
          <a:xfrm>
            <a:off x="133350" y="155575"/>
            <a:ext cx="3933825"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Technical Development</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6692900" y="2357438"/>
            <a:ext cx="3733800" cy="2988945"/>
          </a:xfrm>
          <a:prstGeom prst="rect">
            <a:avLst/>
          </a:prstGeom>
          <a:noFill/>
          <a:ln w="9525">
            <a:noFill/>
          </a:ln>
        </p:spPr>
        <p:txBody>
          <a:bodyPr lIns="0" tIns="0" rIns="0" bIns="0" anchor="t">
            <a:spAutoFit/>
          </a:bodyPr>
          <a:lstStyle/>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From an hardware point of view as of now we only created ad hoc some clients that subscribe to a specific topic in our web broker to show what would be the working system, but in the future we will try to use real life devices like smart lightbulbs and sound systems to see the project working in a real environment.</a:t>
            </a:r>
          </a:p>
        </p:txBody>
      </p:sp>
      <p:sp>
        <p:nvSpPr>
          <p:cNvPr id="9220" name="TextBox 13"/>
          <p:cNvSpPr txBox="1"/>
          <p:nvPr/>
        </p:nvSpPr>
        <p:spPr>
          <a:xfrm>
            <a:off x="6692900" y="1902460"/>
            <a:ext cx="1293813" cy="245745"/>
          </a:xfrm>
          <a:prstGeom prst="rect">
            <a:avLst/>
          </a:prstGeom>
          <a:noFill/>
          <a:ln w="9525">
            <a:noFill/>
          </a:ln>
        </p:spPr>
        <p:txBody>
          <a:bodyPr lIns="0" tIns="0" rIns="0" bIns="0" anchor="t">
            <a:spAutoFit/>
          </a:bodyPr>
          <a:lstStyle/>
          <a:p>
            <a:pPr defTabSz="1216025">
              <a:spcBef>
                <a:spcPct val="20000"/>
              </a:spcBef>
            </a:pPr>
            <a:r>
              <a:rPr lang="it-IT"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Hardware</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6" name="Content Placeholder 5" descr="light-bulb"/>
          <p:cNvPicPr>
            <a:picLocks noGrp="1" noChangeAspect="1"/>
          </p:cNvPicPr>
          <p:nvPr>
            <p:ph idx="1"/>
          </p:nvPr>
        </p:nvPicPr>
        <p:blipFill>
          <a:blip r:embed="rId3"/>
          <a:stretch>
            <a:fillRect/>
          </a:stretch>
        </p:blipFill>
        <p:spPr>
          <a:xfrm>
            <a:off x="826135" y="1704975"/>
            <a:ext cx="2547620" cy="2547620"/>
          </a:xfrm>
          <a:prstGeom prst="rect">
            <a:avLst/>
          </a:prstGeom>
        </p:spPr>
      </p:pic>
      <p:pic>
        <p:nvPicPr>
          <p:cNvPr id="7" name="Picture 6" descr="speaker"/>
          <p:cNvPicPr>
            <a:picLocks noChangeAspect="1"/>
          </p:cNvPicPr>
          <p:nvPr/>
        </p:nvPicPr>
        <p:blipFill>
          <a:blip r:embed="rId4"/>
          <a:stretch>
            <a:fillRect/>
          </a:stretch>
        </p:blipFill>
        <p:spPr>
          <a:xfrm>
            <a:off x="3273425" y="3194685"/>
            <a:ext cx="2152015" cy="2152015"/>
          </a:xfrm>
          <a:prstGeom prst="rect">
            <a:avLst/>
          </a:prstGeom>
        </p:spPr>
      </p:pic>
    </p:spTree>
    <p:extLst>
      <p:ext uri="{BB962C8B-B14F-4D97-AF65-F5344CB8AC3E}">
        <p14:creationId xmlns:p14="http://schemas.microsoft.com/office/powerpoint/2010/main" val="17704911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33350" y="155575"/>
            <a:ext cx="4483735"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Technical Development</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1146810" y="2040255"/>
            <a:ext cx="4646930" cy="3390265"/>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Talking about the software instead, we decided to further develop the ranking system by working on the point attribution according to some specifications.</a:t>
            </a:r>
          </a:p>
          <a:p>
            <a:pPr defTabSz="1216025">
              <a:lnSpc>
                <a:spcPct val="120000"/>
              </a:lnSpc>
              <a:spcBef>
                <a:spcPct val="20000"/>
              </a:spcBef>
            </a:pP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In this way we will reward more pieces of art that are “activated” by someone watching them for a long time as well as maybe considering the distance of the user from the statue in the rankings.</a:t>
            </a:r>
          </a:p>
          <a:p>
            <a:pPr defTabSz="1216025">
              <a:lnSpc>
                <a:spcPct val="120000"/>
              </a:lnSpc>
              <a:spcBef>
                <a:spcPct val="20000"/>
              </a:spcBef>
            </a:pPr>
            <a:endPar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Also, we still need to complete our web application where all the data will be shown.</a:t>
            </a:r>
          </a:p>
        </p:txBody>
      </p:sp>
      <p:sp>
        <p:nvSpPr>
          <p:cNvPr id="9220" name="TextBox 13"/>
          <p:cNvSpPr txBox="1"/>
          <p:nvPr/>
        </p:nvSpPr>
        <p:spPr>
          <a:xfrm>
            <a:off x="1146810" y="1481455"/>
            <a:ext cx="1635125" cy="307340"/>
          </a:xfrm>
          <a:prstGeom prst="rect">
            <a:avLst/>
          </a:prstGeom>
          <a:noFill/>
          <a:ln w="9525">
            <a:noFill/>
          </a:ln>
        </p:spPr>
        <p:txBody>
          <a:bodyPr wrap="square" lIns="0" tIns="0" rIns="0" bIns="0" anchor="t">
            <a:spAutoFit/>
          </a:bodyPr>
          <a:lstStyle/>
          <a:p>
            <a:pPr defTabSz="1216025">
              <a:spcBef>
                <a:spcPct val="20000"/>
              </a:spcBef>
            </a:pPr>
            <a:r>
              <a:rPr lang="it-IT" altLang="zh-CN" sz="20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Software</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 name="AutoShape 21"/>
          <p:cNvSpPr/>
          <p:nvPr/>
        </p:nvSpPr>
        <p:spPr bwMode="auto">
          <a:xfrm>
            <a:off x="6684010" y="1912303"/>
            <a:ext cx="4894263" cy="3375025"/>
          </a:xfrm>
          <a:custGeom>
            <a:avLst/>
            <a:gdLst>
              <a:gd name="T0" fmla="*/ 1839912 w 21600"/>
              <a:gd name="T1" fmla="*/ 1268414 h 21600"/>
              <a:gd name="T2" fmla="*/ 1839912 w 21600"/>
              <a:gd name="T3" fmla="*/ 1268414 h 21600"/>
              <a:gd name="T4" fmla="*/ 1839912 w 21600"/>
              <a:gd name="T5" fmla="*/ 1268414 h 21600"/>
              <a:gd name="T6" fmla="*/ 1839912 w 21600"/>
              <a:gd name="T7" fmla="*/ 126841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944" y="0"/>
                </a:moveTo>
                <a:cubicBezTo>
                  <a:pt x="655" y="0"/>
                  <a:pt x="655" y="0"/>
                  <a:pt x="655" y="0"/>
                </a:cubicBezTo>
                <a:cubicBezTo>
                  <a:pt x="293" y="0"/>
                  <a:pt x="0" y="425"/>
                  <a:pt x="0" y="951"/>
                </a:cubicBezTo>
                <a:cubicBezTo>
                  <a:pt x="0" y="20659"/>
                  <a:pt x="0" y="20659"/>
                  <a:pt x="0" y="20659"/>
                </a:cubicBezTo>
                <a:cubicBezTo>
                  <a:pt x="0" y="21185"/>
                  <a:pt x="293" y="21599"/>
                  <a:pt x="655" y="21599"/>
                </a:cubicBezTo>
                <a:cubicBezTo>
                  <a:pt x="20944" y="21599"/>
                  <a:pt x="20944" y="21599"/>
                  <a:pt x="20944" y="21599"/>
                </a:cubicBezTo>
                <a:cubicBezTo>
                  <a:pt x="21306" y="21599"/>
                  <a:pt x="21600" y="21185"/>
                  <a:pt x="21600" y="20659"/>
                </a:cubicBezTo>
                <a:cubicBezTo>
                  <a:pt x="21600" y="951"/>
                  <a:pt x="21600" y="951"/>
                  <a:pt x="21600" y="951"/>
                </a:cubicBezTo>
                <a:cubicBezTo>
                  <a:pt x="21600" y="425"/>
                  <a:pt x="21306" y="0"/>
                  <a:pt x="20944" y="0"/>
                </a:cubicBezTo>
                <a:close/>
                <a:moveTo>
                  <a:pt x="20851" y="17727"/>
                </a:moveTo>
                <a:cubicBezTo>
                  <a:pt x="763" y="17727"/>
                  <a:pt x="763" y="17727"/>
                  <a:pt x="763" y="17727"/>
                </a:cubicBezTo>
                <a:cubicBezTo>
                  <a:pt x="763" y="1085"/>
                  <a:pt x="763" y="1085"/>
                  <a:pt x="763" y="1085"/>
                </a:cubicBezTo>
                <a:cubicBezTo>
                  <a:pt x="20851" y="1085"/>
                  <a:pt x="20851" y="1085"/>
                  <a:pt x="20851" y="1085"/>
                </a:cubicBezTo>
                <a:lnTo>
                  <a:pt x="20851" y="17727"/>
                </a:lnTo>
                <a:close/>
              </a:path>
            </a:pathLst>
          </a:custGeom>
          <a:solidFill>
            <a:srgbClr val="00000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AutoShape 22"/>
          <p:cNvSpPr/>
          <p:nvPr/>
        </p:nvSpPr>
        <p:spPr bwMode="auto">
          <a:xfrm>
            <a:off x="6684010" y="4846003"/>
            <a:ext cx="4894263" cy="447675"/>
          </a:xfrm>
          <a:custGeom>
            <a:avLst/>
            <a:gdLst>
              <a:gd name="T0" fmla="*/ 1839912 w 21600"/>
              <a:gd name="T1" fmla="*/ 168276 h 21600"/>
              <a:gd name="T2" fmla="*/ 1839912 w 21600"/>
              <a:gd name="T3" fmla="*/ 168276 h 21600"/>
              <a:gd name="T4" fmla="*/ 1839912 w 21600"/>
              <a:gd name="T5" fmla="*/ 168276 h 21600"/>
              <a:gd name="T6" fmla="*/ 1839912 w 21600"/>
              <a:gd name="T7" fmla="*/ 16827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cubicBezTo>
                  <a:pt x="0" y="14512"/>
                  <a:pt x="0" y="14512"/>
                  <a:pt x="0" y="14512"/>
                </a:cubicBezTo>
                <a:cubicBezTo>
                  <a:pt x="0" y="18478"/>
                  <a:pt x="293" y="21600"/>
                  <a:pt x="655" y="21600"/>
                </a:cubicBezTo>
                <a:cubicBezTo>
                  <a:pt x="20944" y="21600"/>
                  <a:pt x="20944" y="21600"/>
                  <a:pt x="20944" y="21600"/>
                </a:cubicBezTo>
                <a:cubicBezTo>
                  <a:pt x="21306" y="21600"/>
                  <a:pt x="21600" y="18478"/>
                  <a:pt x="21600" y="14512"/>
                </a:cubicBezTo>
                <a:cubicBezTo>
                  <a:pt x="21600" y="0"/>
                  <a:pt x="21600" y="0"/>
                  <a:pt x="21600" y="0"/>
                </a:cubicBezTo>
                <a:lnTo>
                  <a:pt x="0" y="0"/>
                </a:lnTo>
                <a:close/>
              </a:path>
            </a:pathLst>
          </a:custGeom>
          <a:solidFill>
            <a:srgbClr val="77777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AutoShape 25"/>
          <p:cNvSpPr/>
          <p:nvPr/>
        </p:nvSpPr>
        <p:spPr bwMode="auto">
          <a:xfrm>
            <a:off x="8552498" y="5293678"/>
            <a:ext cx="1157288" cy="363538"/>
          </a:xfrm>
          <a:custGeom>
            <a:avLst/>
            <a:gdLst>
              <a:gd name="T0" fmla="*/ 434975 w 21600"/>
              <a:gd name="T1" fmla="*/ 136526 h 21600"/>
              <a:gd name="T2" fmla="*/ 434975 w 21600"/>
              <a:gd name="T3" fmla="*/ 136526 h 21600"/>
              <a:gd name="T4" fmla="*/ 434975 w 21600"/>
              <a:gd name="T5" fmla="*/ 136526 h 21600"/>
              <a:gd name="T6" fmla="*/ 434975 w 21600"/>
              <a:gd name="T7" fmla="*/ 1365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599"/>
                </a:moveTo>
                <a:lnTo>
                  <a:pt x="0" y="21599"/>
                </a:lnTo>
                <a:lnTo>
                  <a:pt x="867" y="0"/>
                </a:lnTo>
                <a:lnTo>
                  <a:pt x="20811" y="0"/>
                </a:lnTo>
                <a:lnTo>
                  <a:pt x="21600" y="21599"/>
                </a:lnTo>
                <a:close/>
              </a:path>
            </a:pathLst>
          </a:custGeom>
          <a:solidFill>
            <a:srgbClr val="888888"/>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AutoShape 26"/>
          <p:cNvSpPr/>
          <p:nvPr/>
        </p:nvSpPr>
        <p:spPr bwMode="auto">
          <a:xfrm>
            <a:off x="9025573" y="4968240"/>
            <a:ext cx="223838" cy="223838"/>
          </a:xfrm>
          <a:custGeom>
            <a:avLst/>
            <a:gdLst>
              <a:gd name="T0" fmla="*/ 84133 w 19679"/>
              <a:gd name="T1" fmla="*/ 92352 h 19679"/>
              <a:gd name="T2" fmla="*/ 84133 w 19679"/>
              <a:gd name="T3" fmla="*/ 92352 h 19679"/>
              <a:gd name="T4" fmla="*/ 84133 w 19679"/>
              <a:gd name="T5" fmla="*/ 92352 h 19679"/>
              <a:gd name="T6" fmla="*/ 84133 w 19679"/>
              <a:gd name="T7" fmla="*/ 9235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6666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18" name="Content Placeholder 1" descr="photo5846140902010106966"/>
          <p:cNvPicPr>
            <a:picLocks noChangeAspect="1"/>
          </p:cNvPicPr>
          <p:nvPr/>
        </p:nvPicPr>
        <p:blipFill>
          <a:blip r:embed="rId3"/>
          <a:srcRect l="17052" r="11153"/>
          <a:stretch>
            <a:fillRect/>
          </a:stretch>
        </p:blipFill>
        <p:spPr>
          <a:xfrm>
            <a:off x="6869430" y="2071370"/>
            <a:ext cx="4520565" cy="2585720"/>
          </a:xfrm>
          <a:prstGeom prst="rect">
            <a:avLst/>
          </a:prstGeom>
          <a:noFill/>
          <a:ln w="9525">
            <a:noFill/>
          </a:ln>
        </p:spPr>
      </p:pic>
    </p:spTree>
    <p:extLst>
      <p:ext uri="{BB962C8B-B14F-4D97-AF65-F5344CB8AC3E}">
        <p14:creationId xmlns:p14="http://schemas.microsoft.com/office/powerpoint/2010/main" val="119103460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8"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2</a:t>
            </a:r>
          </a:p>
        </p:txBody>
      </p:sp>
      <p:sp>
        <p:nvSpPr>
          <p:cNvPr id="12299" name="文本框 14"/>
          <p:cNvSpPr txBox="1"/>
          <p:nvPr/>
        </p:nvSpPr>
        <p:spPr>
          <a:xfrm>
            <a:off x="5435283" y="3013710"/>
            <a:ext cx="5473700" cy="1014730"/>
          </a:xfrm>
          <a:prstGeom prst="rect">
            <a:avLst/>
          </a:prstGeom>
          <a:noFill/>
          <a:ln w="9525">
            <a:noFill/>
          </a:ln>
        </p:spPr>
        <p:txBody>
          <a:bodyPr wrap="square" anchor="t">
            <a:spAutoFit/>
          </a:bodyPr>
          <a:lstStyle/>
          <a:p>
            <a:r>
              <a:rPr lang="it-IT" altLang="zh-CN" sz="6000" b="1" dirty="0">
                <a:solidFill>
                  <a:schemeClr val="bg1"/>
                </a:solidFill>
                <a:latin typeface="Microsoft YaHei" panose="020B0503020204020204" pitchFamily="34" charset="-122"/>
                <a:ea typeface="Microsoft YaHei" panose="020B0503020204020204" pitchFamily="34" charset="-122"/>
              </a:rPr>
              <a:t>Evaluation</a:t>
            </a:r>
          </a:p>
        </p:txBody>
      </p:sp>
    </p:spTree>
    <p:extLst>
      <p:ext uri="{BB962C8B-B14F-4D97-AF65-F5344CB8AC3E}">
        <p14:creationId xmlns:p14="http://schemas.microsoft.com/office/powerpoint/2010/main" val="54530161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22555"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Evaluation</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6602095" y="2182495"/>
            <a:ext cx="4646930" cy="3046730"/>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In the evaluation a lot of work still has to be done, in fact, we will review the results obtained in the forms and see if in the next phase of the development the thoughts of the users correspond.</a:t>
            </a:r>
          </a:p>
          <a:p>
            <a:pPr defTabSz="1216025">
              <a:lnSpc>
                <a:spcPct val="120000"/>
              </a:lnSpc>
              <a:spcBef>
                <a:spcPct val="20000"/>
              </a:spcBef>
            </a:pPr>
            <a:endPar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Also, in the final state of the project, we will see  the user reviews for the different rooms in the museum, paying attention to the impact of Look at M.E. by confronting the result of the rooms with and without Look at M.E.</a:t>
            </a:r>
          </a:p>
        </p:txBody>
      </p:sp>
      <p:sp>
        <p:nvSpPr>
          <p:cNvPr id="9220" name="TextBox 13"/>
          <p:cNvSpPr txBox="1"/>
          <p:nvPr/>
        </p:nvSpPr>
        <p:spPr>
          <a:xfrm>
            <a:off x="6602095" y="1462405"/>
            <a:ext cx="3241040" cy="430530"/>
          </a:xfrm>
          <a:prstGeom prst="rect">
            <a:avLst/>
          </a:prstGeom>
          <a:noFill/>
          <a:ln w="9525">
            <a:noFill/>
          </a:ln>
        </p:spPr>
        <p:txBody>
          <a:bodyPr wrap="square" lIns="0" tIns="0" rIns="0" bIns="0" anchor="t">
            <a:spAutoFit/>
          </a:bodyPr>
          <a:lstStyle/>
          <a:p>
            <a:pPr defTabSz="1216025">
              <a:spcBef>
                <a:spcPct val="20000"/>
              </a:spcBef>
            </a:pPr>
            <a:r>
              <a:rPr lang="it-IT" altLang="zh-CN" sz="28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What's next</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5" name="Content Placeholder 4" descr="UX-Evaluation"/>
          <p:cNvPicPr>
            <a:picLocks noGrp="1" noChangeAspect="1"/>
          </p:cNvPicPr>
          <p:nvPr>
            <p:ph idx="1"/>
          </p:nvPr>
        </p:nvPicPr>
        <p:blipFill>
          <a:blip r:embed="rId3"/>
          <a:stretch>
            <a:fillRect/>
          </a:stretch>
        </p:blipFill>
        <p:spPr>
          <a:xfrm>
            <a:off x="782320" y="2003425"/>
            <a:ext cx="4746625" cy="3404235"/>
          </a:xfrm>
          <a:prstGeom prst="rect">
            <a:avLst/>
          </a:prstGeom>
        </p:spPr>
      </p:pic>
    </p:spTree>
    <p:extLst>
      <p:ext uri="{BB962C8B-B14F-4D97-AF65-F5344CB8AC3E}">
        <p14:creationId xmlns:p14="http://schemas.microsoft.com/office/powerpoint/2010/main" val="240465176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1746"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128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638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211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754" name="文本框 14"/>
          <p:cNvSpPr txBox="1"/>
          <p:nvPr/>
        </p:nvSpPr>
        <p:spPr>
          <a:xfrm>
            <a:off x="5035550" y="2646363"/>
            <a:ext cx="5768975" cy="1862137"/>
          </a:xfrm>
          <a:prstGeom prst="rect">
            <a:avLst/>
          </a:prstGeom>
          <a:noFill/>
          <a:ln w="9525">
            <a:noFill/>
          </a:ln>
        </p:spPr>
        <p:txBody>
          <a:bodyPr wrap="square" anchor="t">
            <a:spAutoFit/>
          </a:bodyPr>
          <a:lstStyle/>
          <a:p>
            <a:r>
              <a:rPr lang="en-US" altLang="zh-CN" sz="11500" b="1" dirty="0">
                <a:solidFill>
                  <a:schemeClr val="bg1"/>
                </a:solidFill>
                <a:latin typeface="Microsoft YaHei" panose="020B0503020204020204" pitchFamily="34" charset="-122"/>
                <a:ea typeface="Microsoft YaHei" panose="020B0503020204020204" pitchFamily="34" charset="-122"/>
              </a:rPr>
              <a:t>Thanks</a:t>
            </a:r>
            <a:r>
              <a:rPr lang="zh-CN" altLang="en-US" sz="11500" b="1" dirty="0">
                <a:solidFill>
                  <a:schemeClr val="bg1"/>
                </a:solidFill>
                <a:latin typeface="Microsoft YaHei" panose="020B0503020204020204" pitchFamily="34" charset="-122"/>
                <a:ea typeface="Microsoft YaHei" panose="020B0503020204020204" pitchFamily="34" charset="-122"/>
              </a:rPr>
              <a:t>！</a:t>
            </a:r>
          </a:p>
        </p:txBody>
      </p:sp>
      <p:cxnSp>
        <p:nvCxnSpPr>
          <p:cNvPr id="4" name="直接连接符 3"/>
          <p:cNvCxnSpPr/>
          <p:nvPr/>
        </p:nvCxnSpPr>
        <p:spPr>
          <a:xfrm>
            <a:off x="6116638" y="2546350"/>
            <a:ext cx="4562475"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75138" y="4494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0270" y="615950"/>
            <a:ext cx="10515600" cy="1325563"/>
          </a:xfrm>
        </p:spPr>
        <p:txBody>
          <a:bodyPr>
            <a:scene3d>
              <a:camera prst="orthographicFront"/>
              <a:lightRig rig="threePt" dir="t"/>
            </a:scene3d>
          </a:bodyPr>
          <a:lstStyle/>
          <a:p>
            <a:r>
              <a:rPr lang="it-IT" altLang="en-GB">
                <a:ln w="10160">
                  <a:solidFill>
                    <a:schemeClr val="accent5"/>
                  </a:solidFill>
                  <a:prstDash val="solid"/>
                </a:ln>
                <a:solidFill>
                  <a:srgbClr val="FFFFFF"/>
                </a:solidFill>
                <a:effectLst>
                  <a:outerShdw blurRad="38100" dist="22860" dir="5400000" algn="tl" rotWithShape="0">
                    <a:srgbClr val="000000">
                      <a:alpha val="30000"/>
                    </a:srgbClr>
                  </a:outerShdw>
                </a:effectLst>
              </a:rPr>
              <a:t>For the visitors</a:t>
            </a:r>
          </a:p>
        </p:txBody>
      </p:sp>
      <p:sp>
        <p:nvSpPr>
          <p:cNvPr id="14353" name="矩形 71"/>
          <p:cNvSpPr/>
          <p:nvPr/>
        </p:nvSpPr>
        <p:spPr>
          <a:xfrm>
            <a:off x="6933883" y="2538095"/>
            <a:ext cx="4471987" cy="2712085"/>
          </a:xfrm>
          <a:prstGeom prst="rect">
            <a:avLst/>
          </a:prstGeom>
          <a:noFill/>
          <a:ln w="9525">
            <a:noFill/>
          </a:ln>
        </p:spPr>
        <p:txBody>
          <a:bodyPr lIns="0" tIns="0" rIns="0" bIns="0" anchor="t">
            <a:spAutoFit/>
          </a:bodyPr>
          <a:lstStyle/>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Our product offers two different type of outputs; one aimed to the museum visitors and one for the museum curator.</a:t>
            </a:r>
          </a:p>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For the visitors in fact on activation a guided tour made by light that sequentally light up all the statues in the room and audio output to give visitors additional informations on the art pieces.</a:t>
            </a:r>
            <a:endParaRPr lang="zh-CN" altLang="en-US"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5" name="Content Placeholder 4" descr="Capture4"/>
          <p:cNvPicPr>
            <a:picLocks noGrp="1" noChangeAspect="1"/>
          </p:cNvPicPr>
          <p:nvPr>
            <p:ph idx="1"/>
          </p:nvPr>
        </p:nvPicPr>
        <p:blipFill>
          <a:blip r:embed="rId2"/>
          <a:stretch>
            <a:fillRect/>
          </a:stretch>
        </p:blipFill>
        <p:spPr>
          <a:xfrm>
            <a:off x="1281430" y="2538095"/>
            <a:ext cx="4384040" cy="2711450"/>
          </a:xfrm>
          <a:prstGeom prst="rect">
            <a:avLst/>
          </a:prstGeom>
        </p:spPr>
      </p:pic>
    </p:spTree>
    <p:extLst>
      <p:ext uri="{BB962C8B-B14F-4D97-AF65-F5344CB8AC3E}">
        <p14:creationId xmlns:p14="http://schemas.microsoft.com/office/powerpoint/2010/main" val="1118382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6146"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50988" y="2559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601913" y="2097088"/>
            <a:ext cx="2001838"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60875" y="3036888"/>
            <a:ext cx="530225"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53" name="文本框 14"/>
          <p:cNvSpPr txBox="1"/>
          <p:nvPr/>
        </p:nvSpPr>
        <p:spPr>
          <a:xfrm>
            <a:off x="5167313" y="2876550"/>
            <a:ext cx="5741987" cy="1106805"/>
          </a:xfrm>
          <a:prstGeom prst="rect">
            <a:avLst/>
          </a:prstGeom>
          <a:noFill/>
          <a:ln w="9525">
            <a:noFill/>
          </a:ln>
        </p:spPr>
        <p:txBody>
          <a:bodyPr wrap="square" anchor="t">
            <a:spAutoFit/>
          </a:bodyPr>
          <a:lstStyle/>
          <a:p>
            <a:r>
              <a:rPr lang="it-IT" altLang="en-US" sz="6600" b="1" dirty="0">
                <a:solidFill>
                  <a:schemeClr val="bg1"/>
                </a:solidFill>
                <a:latin typeface="Microsoft YaHei" panose="020B0503020204020204" pitchFamily="34" charset="-122"/>
                <a:ea typeface="Microsoft YaHei" panose="020B0503020204020204" pitchFamily="34" charset="-122"/>
              </a:rPr>
              <a:t>2nd Delivery</a:t>
            </a:r>
          </a:p>
        </p:txBody>
      </p:sp>
      <p:cxnSp>
        <p:nvCxnSpPr>
          <p:cNvPr id="4" name="直接连接符 3"/>
          <p:cNvCxnSpPr/>
          <p:nvPr/>
        </p:nvCxnSpPr>
        <p:spPr>
          <a:xfrm>
            <a:off x="6154738" y="24193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13238" y="4367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70746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7173" name="组合 6"/>
          <p:cNvGrpSpPr/>
          <p:nvPr/>
        </p:nvGrpSpPr>
        <p:grpSpPr>
          <a:xfrm>
            <a:off x="5143500" y="2366328"/>
            <a:ext cx="1249363" cy="873125"/>
            <a:chOff x="1486718" y="2224879"/>
            <a:chExt cx="3440641" cy="2408243"/>
          </a:xfrm>
        </p:grpSpPr>
        <p:sp>
          <p:nvSpPr>
            <p:cNvPr id="12" name="菱形 11"/>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177" name="文本框 14"/>
          <p:cNvSpPr txBox="1"/>
          <p:nvPr/>
        </p:nvSpPr>
        <p:spPr>
          <a:xfrm>
            <a:off x="6529705" y="2550160"/>
            <a:ext cx="3927475" cy="521970"/>
          </a:xfrm>
          <a:prstGeom prst="rect">
            <a:avLst/>
          </a:prstGeom>
          <a:noFill/>
          <a:ln w="9525">
            <a:noFill/>
          </a:ln>
        </p:spPr>
        <p:txBody>
          <a:bodyPr wrap="square" anchor="t">
            <a:spAutoFit/>
          </a:bodyPr>
          <a:lstStyle/>
          <a:p>
            <a:r>
              <a:rPr lang="it-IT" altLang="zh-CN" sz="2800" b="1" dirty="0">
                <a:solidFill>
                  <a:schemeClr val="bg1"/>
                </a:solidFill>
                <a:latin typeface="Microsoft YaHei" panose="020B0503020204020204" pitchFamily="34" charset="-122"/>
                <a:ea typeface="Microsoft YaHei" panose="020B0503020204020204" pitchFamily="34" charset="-122"/>
              </a:rPr>
              <a:t>Changes</a:t>
            </a:r>
          </a:p>
        </p:txBody>
      </p:sp>
      <p:cxnSp>
        <p:nvCxnSpPr>
          <p:cNvPr id="4" name="直接连接符 3"/>
          <p:cNvCxnSpPr/>
          <p:nvPr/>
        </p:nvCxnSpPr>
        <p:spPr>
          <a:xfrm>
            <a:off x="6103938" y="3133090"/>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7179" name="文本框 28"/>
          <p:cNvSpPr txBox="1"/>
          <p:nvPr/>
        </p:nvSpPr>
        <p:spPr>
          <a:xfrm>
            <a:off x="5721350" y="2547303"/>
            <a:ext cx="376238" cy="522287"/>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1</a:t>
            </a:r>
          </a:p>
        </p:txBody>
      </p:sp>
      <p:grpSp>
        <p:nvGrpSpPr>
          <p:cNvPr id="7180" name="组合 34"/>
          <p:cNvGrpSpPr/>
          <p:nvPr/>
        </p:nvGrpSpPr>
        <p:grpSpPr>
          <a:xfrm>
            <a:off x="5143500" y="3625850"/>
            <a:ext cx="1249363" cy="874713"/>
            <a:chOff x="1486718" y="2224879"/>
            <a:chExt cx="3440641" cy="2408243"/>
          </a:xfrm>
        </p:grpSpPr>
        <p:sp>
          <p:nvSpPr>
            <p:cNvPr id="40" name="菱形 39"/>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任意多边形 44"/>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菱形 45"/>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184" name="文本框 36"/>
          <p:cNvSpPr txBox="1"/>
          <p:nvPr/>
        </p:nvSpPr>
        <p:spPr>
          <a:xfrm>
            <a:off x="6529705" y="3801110"/>
            <a:ext cx="4959350" cy="521970"/>
          </a:xfrm>
          <a:prstGeom prst="rect">
            <a:avLst/>
          </a:prstGeom>
          <a:noFill/>
          <a:ln w="9525">
            <a:noFill/>
          </a:ln>
        </p:spPr>
        <p:txBody>
          <a:bodyPr wrap="square" anchor="t">
            <a:spAutoFit/>
          </a:bodyPr>
          <a:lstStyle/>
          <a:p>
            <a:r>
              <a:rPr lang="it-IT" altLang="zh-CN" sz="2800" b="1" dirty="0">
                <a:solidFill>
                  <a:schemeClr val="bg1"/>
                </a:solidFill>
                <a:latin typeface="Microsoft YaHei" panose="020B0503020204020204" pitchFamily="34" charset="-122"/>
                <a:ea typeface="Microsoft YaHei" panose="020B0503020204020204" pitchFamily="34" charset="-122"/>
              </a:rPr>
              <a:t>Future Implementations</a:t>
            </a:r>
          </a:p>
        </p:txBody>
      </p:sp>
      <p:cxnSp>
        <p:nvCxnSpPr>
          <p:cNvPr id="38" name="直接连接符 37"/>
          <p:cNvCxnSpPr/>
          <p:nvPr/>
        </p:nvCxnSpPr>
        <p:spPr>
          <a:xfrm>
            <a:off x="6103938" y="4386898"/>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7186" name="文本框 38"/>
          <p:cNvSpPr txBox="1"/>
          <p:nvPr/>
        </p:nvSpPr>
        <p:spPr>
          <a:xfrm>
            <a:off x="5721350" y="3801110"/>
            <a:ext cx="376238" cy="523875"/>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2</a:t>
            </a:r>
          </a:p>
        </p:txBody>
      </p:sp>
      <p:grpSp>
        <p:nvGrpSpPr>
          <p:cNvPr id="7201" name="组合 12"/>
          <p:cNvGrpSpPr/>
          <p:nvPr/>
        </p:nvGrpSpPr>
        <p:grpSpPr>
          <a:xfrm rot="5400000">
            <a:off x="1684338" y="2224088"/>
            <a:ext cx="3441700" cy="2406650"/>
            <a:chOff x="1486718" y="2224879"/>
            <a:chExt cx="3440641" cy="2408243"/>
          </a:xfrm>
        </p:grpSpPr>
        <p:sp>
          <p:nvSpPr>
            <p:cNvPr id="63" name="菱形 62"/>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 name="任意多边形 63"/>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5" name="菱形 64"/>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205" name="文本框 70"/>
          <p:cNvSpPr txBox="1"/>
          <p:nvPr/>
        </p:nvSpPr>
        <p:spPr>
          <a:xfrm>
            <a:off x="2413000" y="3665538"/>
            <a:ext cx="1984375" cy="460375"/>
          </a:xfrm>
          <a:prstGeom prst="rect">
            <a:avLst/>
          </a:prstGeom>
          <a:noFill/>
          <a:ln w="9525">
            <a:noFill/>
          </a:ln>
        </p:spPr>
        <p:txBody>
          <a:bodyPr wrap="square" anchor="t">
            <a:spAutoFit/>
          </a:bodyPr>
          <a:lstStyle/>
          <a:p>
            <a:r>
              <a:rPr lang="zh-CN" altLang="en-US" sz="2400" b="1" dirty="0">
                <a:solidFill>
                  <a:schemeClr val="bg1"/>
                </a:solidFill>
                <a:latin typeface="Microsoft YaHei" panose="020B0503020204020204" pitchFamily="34" charset="-122"/>
                <a:ea typeface="Microsoft YaHei" panose="020B0503020204020204" pitchFamily="34" charset="-122"/>
              </a:rPr>
              <a:t>CONTENTS</a:t>
            </a:r>
          </a:p>
        </p:txBody>
      </p:sp>
    </p:spTree>
    <p:extLst>
      <p:ext uri="{BB962C8B-B14F-4D97-AF65-F5344CB8AC3E}">
        <p14:creationId xmlns:p14="http://schemas.microsoft.com/office/powerpoint/2010/main" val="354069631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3"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0" name="文本框 14"/>
          <p:cNvSpPr txBox="1"/>
          <p:nvPr/>
        </p:nvSpPr>
        <p:spPr>
          <a:xfrm>
            <a:off x="5408295" y="3075305"/>
            <a:ext cx="6223635" cy="706755"/>
          </a:xfrm>
          <a:prstGeom prst="rect">
            <a:avLst/>
          </a:prstGeom>
          <a:noFill/>
          <a:ln w="9525">
            <a:noFill/>
          </a:ln>
        </p:spPr>
        <p:txBody>
          <a:bodyPr wrap="square" anchor="t">
            <a:spAutoFit/>
          </a:bodyPr>
          <a:lstStyle/>
          <a:p>
            <a:r>
              <a:rPr lang="it-IT" altLang="zh-CN" sz="4000" b="1" dirty="0">
                <a:solidFill>
                  <a:schemeClr val="bg1"/>
                </a:solidFill>
                <a:latin typeface="Microsoft YaHei" panose="020B0503020204020204" pitchFamily="34" charset="-122"/>
                <a:ea typeface="Microsoft YaHei" panose="020B0503020204020204" pitchFamily="34" charset="-122"/>
              </a:rPr>
              <a:t>Changes</a:t>
            </a: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203"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1</a:t>
            </a:r>
          </a:p>
        </p:txBody>
      </p:sp>
    </p:spTree>
    <p:extLst>
      <p:ext uri="{BB962C8B-B14F-4D97-AF65-F5344CB8AC3E}">
        <p14:creationId xmlns:p14="http://schemas.microsoft.com/office/powerpoint/2010/main" val="230103717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33350" y="155575"/>
            <a:ext cx="3933825"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Changes</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6692900" y="1817688"/>
            <a:ext cx="3733800" cy="3834130"/>
          </a:xfrm>
          <a:prstGeom prst="rect">
            <a:avLst/>
          </a:prstGeom>
          <a:noFill/>
          <a:ln w="9525">
            <a:noFill/>
          </a:ln>
        </p:spPr>
        <p:txBody>
          <a:bodyPr lIns="0" tIns="0" rIns="0" bIns="0" anchor="t">
            <a:spAutoFit/>
          </a:bodyPr>
          <a:lstStyle/>
          <a:p>
            <a:pPr defTabSz="1216025">
              <a:lnSpc>
                <a:spcPct val="120000"/>
              </a:lnSpc>
              <a:spcBef>
                <a:spcPct val="20000"/>
              </a:spcBef>
            </a:pP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As the commentator suggested, LORA is not responsive enough. So, in order to address this issue we have made some changes that will be explained in the next section of this document. About the last part of the comment, there was a misunderstanding. The illumination is, indeed, controlled by the board, just not directly. It means that we intend to use MQTT lamps that will subscribe to the broker through specific topics and will respond based on the messages published by the board.</a:t>
            </a:r>
          </a:p>
        </p:txBody>
      </p:sp>
      <p:sp>
        <p:nvSpPr>
          <p:cNvPr id="9220" name="TextBox 13"/>
          <p:cNvSpPr txBox="1"/>
          <p:nvPr/>
        </p:nvSpPr>
        <p:spPr>
          <a:xfrm>
            <a:off x="6692900" y="1299210"/>
            <a:ext cx="2493645" cy="245745"/>
          </a:xfrm>
          <a:prstGeom prst="rect">
            <a:avLst/>
          </a:prstGeom>
          <a:noFill/>
          <a:ln w="9525">
            <a:noFill/>
          </a:ln>
        </p:spPr>
        <p:txBody>
          <a:bodyPr wrap="square" lIns="0" tIns="0" rIns="0" bIns="0" anchor="t">
            <a:spAutoFit/>
          </a:bodyPr>
          <a:lstStyle/>
          <a:p>
            <a:pPr defTabSz="1216025">
              <a:spcBef>
                <a:spcPct val="20000"/>
              </a:spcBef>
            </a:pPr>
            <a:r>
              <a:rPr lang="it-IT"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Comments</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4" name="Content Placeholder 3" descr="iStock-941187660"/>
          <p:cNvPicPr>
            <a:picLocks noGrp="1" noChangeAspect="1"/>
          </p:cNvPicPr>
          <p:nvPr>
            <p:ph idx="1"/>
          </p:nvPr>
        </p:nvPicPr>
        <p:blipFill>
          <a:blip r:embed="rId3"/>
          <a:stretch>
            <a:fillRect/>
          </a:stretch>
        </p:blipFill>
        <p:spPr>
          <a:xfrm>
            <a:off x="1091565" y="2167255"/>
            <a:ext cx="4676140" cy="3135630"/>
          </a:xfrm>
          <a:prstGeom prst="rect">
            <a:avLst/>
          </a:prstGeom>
        </p:spPr>
      </p:pic>
    </p:spTree>
    <p:extLst>
      <p:ext uri="{BB962C8B-B14F-4D97-AF65-F5344CB8AC3E}">
        <p14:creationId xmlns:p14="http://schemas.microsoft.com/office/powerpoint/2010/main" val="243893809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3"/>
          <p:cNvSpPr txBox="1"/>
          <p:nvPr/>
        </p:nvSpPr>
        <p:spPr>
          <a:xfrm>
            <a:off x="133350" y="155575"/>
            <a:ext cx="4483735"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Changes</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219" name="矩形 5"/>
          <p:cNvSpPr/>
          <p:nvPr/>
        </p:nvSpPr>
        <p:spPr>
          <a:xfrm>
            <a:off x="1146810" y="2014855"/>
            <a:ext cx="4646930" cy="3169920"/>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major change is leaving LORA in favor of a pure MQTT architecture for the communications between the end nodes and the cloud infrastructure (ThingsBoard). This had repercussions on the hardware used, in particular, we switched from a B-L072Z-LRWAN1 "st-lora" board to a ELEGOO UNO microcontroller. The ELEGOO UNO microcontroller will use a Bluetooth module to send the data to a  PC.</a:t>
            </a:r>
          </a:p>
          <a:p>
            <a:pPr defTabSz="1216025">
              <a:lnSpc>
                <a:spcPct val="120000"/>
              </a:lnSpc>
              <a:spcBef>
                <a:spcPct val="20000"/>
              </a:spcBef>
            </a:pPr>
            <a:endParaRPr lang="it-IT" altLang="zh-CN"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it-IT" altLang="zh-CN"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board is fully operative in controlling the proximity sensors, the button and the led. Through a Bluetooth module it communicates with a PC that has a python script running which has two functions: storing persistently the data and publishing data to the MQTT "HiveMQ" broker. This broker will forward the messages to both the MQTT clients subscribed and the ThingsBoard broker.</a:t>
            </a:r>
          </a:p>
        </p:txBody>
      </p:sp>
      <p:sp>
        <p:nvSpPr>
          <p:cNvPr id="9220" name="TextBox 13"/>
          <p:cNvSpPr txBox="1"/>
          <p:nvPr/>
        </p:nvSpPr>
        <p:spPr>
          <a:xfrm>
            <a:off x="1146810" y="1481455"/>
            <a:ext cx="1635125" cy="307340"/>
          </a:xfrm>
          <a:prstGeom prst="rect">
            <a:avLst/>
          </a:prstGeom>
          <a:noFill/>
          <a:ln w="9525">
            <a:noFill/>
          </a:ln>
        </p:spPr>
        <p:txBody>
          <a:bodyPr wrap="square" lIns="0" tIns="0" rIns="0" bIns="0" anchor="t">
            <a:spAutoFit/>
          </a:bodyPr>
          <a:lstStyle/>
          <a:p>
            <a:pPr defTabSz="1216025">
              <a:spcBef>
                <a:spcPct val="20000"/>
              </a:spcBef>
            </a:pPr>
            <a:r>
              <a:rPr lang="it-IT" altLang="zh-CN" sz="20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Changes</a:t>
            </a:r>
          </a:p>
        </p:txBody>
      </p:sp>
      <p:grpSp>
        <p:nvGrpSpPr>
          <p:cNvPr id="9223"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 name="Content Placeholder 1" descr="Updated_System"/>
          <p:cNvPicPr>
            <a:picLocks noGrp="1" noChangeAspect="1"/>
          </p:cNvPicPr>
          <p:nvPr>
            <p:ph idx="1"/>
          </p:nvPr>
        </p:nvPicPr>
        <p:blipFill>
          <a:blip r:embed="rId3"/>
          <a:stretch>
            <a:fillRect/>
          </a:stretch>
        </p:blipFill>
        <p:spPr>
          <a:xfrm>
            <a:off x="6513195" y="2310130"/>
            <a:ext cx="4970145" cy="2849880"/>
          </a:xfrm>
          <a:prstGeom prst="rect">
            <a:avLst/>
          </a:prstGeom>
        </p:spPr>
      </p:pic>
    </p:spTree>
    <p:extLst>
      <p:ext uri="{BB962C8B-B14F-4D97-AF65-F5344CB8AC3E}">
        <p14:creationId xmlns:p14="http://schemas.microsoft.com/office/powerpoint/2010/main" val="3173530800"/>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1456</Words>
  <Application>Microsoft Macintosh PowerPoint</Application>
  <PresentationFormat>Widescreen</PresentationFormat>
  <Paragraphs>117</Paragraphs>
  <Slides>35</Slides>
  <Notes>14</Notes>
  <HiddenSlides>0</HiddenSlides>
  <MMClips>1</MMClips>
  <ScaleCrop>false</ScaleCrop>
  <HeadingPairs>
    <vt:vector size="6" baseType="variant">
      <vt:variant>
        <vt:lpstr>Caratteri utilizzati</vt:lpstr>
      </vt:variant>
      <vt:variant>
        <vt:i4>4</vt:i4>
      </vt:variant>
      <vt:variant>
        <vt:lpstr>Tema</vt:lpstr>
      </vt:variant>
      <vt:variant>
        <vt:i4>3</vt:i4>
      </vt:variant>
      <vt:variant>
        <vt:lpstr>Titoli diapositive</vt:lpstr>
      </vt:variant>
      <vt:variant>
        <vt:i4>35</vt:i4>
      </vt:variant>
    </vt:vector>
  </HeadingPairs>
  <TitlesOfParts>
    <vt:vector size="42" baseType="lpstr">
      <vt:lpstr>Microsoft YaHei</vt:lpstr>
      <vt:lpstr>Arial</vt:lpstr>
      <vt:lpstr>Calibri</vt:lpstr>
      <vt:lpstr>Calibri Light</vt:lpstr>
      <vt:lpstr>Office 主题</vt:lpstr>
      <vt:lpstr>1_Office 主题</vt:lpstr>
      <vt:lpstr>2_Office 主题</vt:lpstr>
      <vt:lpstr>Presentazione standard di PowerPoint</vt:lpstr>
      <vt:lpstr>Presentazione standard di PowerPoint</vt:lpstr>
      <vt:lpstr>Look at M.E.</vt:lpstr>
      <vt:lpstr>For the visitors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GIOVANNI RUOCCO</cp:lastModifiedBy>
  <cp:revision>20</cp:revision>
  <dcterms:created xsi:type="dcterms:W3CDTF">2015-11-30T03:11:23Z</dcterms:created>
  <dcterms:modified xsi:type="dcterms:W3CDTF">2020-05-28T14:58:04Z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2057-11.2.0.9363</vt:lpwstr>
  </property>
</Properties>
</file>